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59" r:id="rId4"/>
    <p:sldId id="288" r:id="rId5"/>
    <p:sldId id="284" r:id="rId6"/>
    <p:sldId id="281" r:id="rId7"/>
    <p:sldId id="280" r:id="rId8"/>
    <p:sldId id="290" r:id="rId9"/>
    <p:sldId id="293" r:id="rId10"/>
    <p:sldId id="278" r:id="rId11"/>
    <p:sldId id="286" r:id="rId12"/>
    <p:sldId id="291" r:id="rId13"/>
    <p:sldId id="292" r:id="rId14"/>
    <p:sldId id="287" r:id="rId15"/>
  </p:sldIdLst>
  <p:sldSz cx="9144000" cy="6858000" type="screen4x3"/>
  <p:notesSz cx="6761163" cy="99425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B3B3B"/>
    <a:srgbClr val="E96C66"/>
    <a:srgbClr val="A0D468"/>
    <a:srgbClr val="00CC99"/>
    <a:srgbClr val="1BB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46A6-EC42-4D9A-B6A8-E056B43F24C3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4DE6-DC4B-4188-BA67-6BD0CC9294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46A6-EC42-4D9A-B6A8-E056B43F24C3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4DE6-DC4B-4188-BA67-6BD0CC9294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46A6-EC42-4D9A-B6A8-E056B43F24C3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4DE6-DC4B-4188-BA67-6BD0CC9294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46A6-EC42-4D9A-B6A8-E056B43F24C3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4DE6-DC4B-4188-BA67-6BD0CC9294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46A6-EC42-4D9A-B6A8-E056B43F24C3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4DE6-DC4B-4188-BA67-6BD0CC9294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46A6-EC42-4D9A-B6A8-E056B43F24C3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4DE6-DC4B-4188-BA67-6BD0CC9294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46A6-EC42-4D9A-B6A8-E056B43F24C3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4DE6-DC4B-4188-BA67-6BD0CC9294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46A6-EC42-4D9A-B6A8-E056B43F24C3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4DE6-DC4B-4188-BA67-6BD0CC9294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46A6-EC42-4D9A-B6A8-E056B43F24C3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4DE6-DC4B-4188-BA67-6BD0CC9294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46A6-EC42-4D9A-B6A8-E056B43F24C3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4DE6-DC4B-4188-BA67-6BD0CC9294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46A6-EC42-4D9A-B6A8-E056B43F24C3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4DE6-DC4B-4188-BA67-6BD0CC9294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F46A6-EC42-4D9A-B6A8-E056B43F24C3}" type="datetimeFigureOut">
              <a:rPr lang="ko-KR" altLang="en-US" smtClean="0"/>
              <a:pPr/>
              <a:t>2015-07-03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24DE6-DC4B-4188-BA67-6BD0CC9294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9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002-1.png"/>
          <p:cNvPicPr>
            <a:picLocks noChangeAspect="1"/>
          </p:cNvPicPr>
          <p:nvPr/>
        </p:nvPicPr>
        <p:blipFill>
          <a:blip r:embed="rId3"/>
          <a:srcRect b="83334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648212" y="2420888"/>
            <a:ext cx="7847577" cy="72008"/>
            <a:chOff x="647853" y="3356992"/>
            <a:chExt cx="7847577" cy="72008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720000" y="3392996"/>
              <a:ext cx="770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타원 4"/>
            <p:cNvSpPr/>
            <p:nvPr/>
          </p:nvSpPr>
          <p:spPr>
            <a:xfrm>
              <a:off x="647853" y="3356992"/>
              <a:ext cx="72008" cy="72008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8423422" y="3356992"/>
              <a:ext cx="72008" cy="72008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12379" y="1268760"/>
            <a:ext cx="4719241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66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오디비의</a:t>
            </a:r>
            <a:r>
              <a:rPr lang="ko-KR" altLang="en-US" sz="6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장점</a:t>
            </a:r>
            <a:endParaRPr lang="en-US" altLang="ko-KR" sz="66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669490" y="402203"/>
            <a:ext cx="1195840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ko-KR" sz="1100" dirty="0" smtClean="0">
                <a:latin typeface="나눔고딕 ExtraBold" pitchFamily="50" charset="-127"/>
                <a:ea typeface="나눔고딕 ExtraBold" pitchFamily="50" charset="-127"/>
              </a:rPr>
              <a:t>03.</a:t>
            </a:r>
            <a:r>
              <a:rPr lang="ko-KR" altLang="en-US" sz="1100" dirty="0" err="1" smtClean="0">
                <a:latin typeface="나눔고딕 ExtraBold" pitchFamily="50" charset="-127"/>
                <a:ea typeface="나눔고딕 ExtraBold" pitchFamily="50" charset="-127"/>
              </a:rPr>
              <a:t>오디비의</a:t>
            </a:r>
            <a:r>
              <a:rPr lang="ko-KR" altLang="en-US" sz="1100" dirty="0" smtClean="0">
                <a:latin typeface="나눔고딕 ExtraBold" pitchFamily="50" charset="-127"/>
                <a:ea typeface="나눔고딕 ExtraBold" pitchFamily="50" charset="-127"/>
              </a:rPr>
              <a:t> 장점</a:t>
            </a:r>
            <a:r>
              <a:rPr lang="en-US" altLang="ko-KR" sz="1100" dirty="0" smtClean="0">
                <a:latin typeface="나눔고딕 ExtraBold" pitchFamily="50" charset="-127"/>
                <a:ea typeface="나눔고딕 ExtraBold" pitchFamily="50" charset="-127"/>
              </a:rPr>
              <a:t>. </a:t>
            </a:r>
            <a:endParaRPr lang="ko-KR" altLang="en-US" sz="11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0979" y="2564904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새로운 변화를 추구하는 </a:t>
            </a:r>
            <a:r>
              <a:rPr lang="ko-KR" altLang="en-US" dirty="0" err="1" smtClean="0"/>
              <a:t>오디비</a:t>
            </a:r>
            <a:r>
              <a:rPr lang="en-US" altLang="ko-KR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3933056"/>
            <a:ext cx="81722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오디비</a:t>
            </a:r>
            <a:r>
              <a:rPr lang="ko-KR" altLang="en-US" dirty="0" smtClean="0"/>
              <a:t> 외 제휴업체 노출 함으로써 많은 </a:t>
            </a:r>
            <a:r>
              <a:rPr lang="en-US" altLang="ko-KR" dirty="0" smtClean="0"/>
              <a:t>AD(</a:t>
            </a:r>
            <a:r>
              <a:rPr lang="ko-KR" altLang="en-US" dirty="0" err="1" smtClean="0"/>
              <a:t>마케터</a:t>
            </a:r>
            <a:r>
              <a:rPr lang="en-US" altLang="ko-KR" dirty="0" smtClean="0"/>
              <a:t>)</a:t>
            </a:r>
            <a:r>
              <a:rPr lang="ko-KR" altLang="en-US" dirty="0" smtClean="0"/>
              <a:t>들의 홍보활동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문자 알림으로 인하여 </a:t>
            </a:r>
            <a:r>
              <a:rPr lang="ko-KR" altLang="en-US" dirty="0" err="1" smtClean="0"/>
              <a:t>디비를</a:t>
            </a:r>
            <a:r>
              <a:rPr lang="ko-KR" altLang="en-US" dirty="0" smtClean="0"/>
              <a:t> 실시간으로 확인 가능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DB </a:t>
            </a:r>
            <a:r>
              <a:rPr lang="ko-KR" altLang="en-US" dirty="0" smtClean="0"/>
              <a:t>승인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거부 광고주 권한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err="1" smtClean="0"/>
              <a:t>리워드가</a:t>
            </a:r>
            <a:r>
              <a:rPr lang="ko-KR" altLang="en-US" dirty="0" smtClean="0"/>
              <a:t> 아닌 비리워드로 최대한 진성 </a:t>
            </a:r>
            <a:r>
              <a:rPr lang="en-US" altLang="ko-KR" dirty="0" smtClean="0"/>
              <a:t>DB </a:t>
            </a:r>
            <a:r>
              <a:rPr lang="ko-KR" altLang="en-US" dirty="0" smtClean="0"/>
              <a:t>창출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err="1" smtClean="0"/>
              <a:t>페이스북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카카오스토리에 게재 되면서 더 많은 </a:t>
            </a:r>
            <a:r>
              <a:rPr lang="en-US" altLang="ko-KR" dirty="0" smtClean="0"/>
              <a:t>DB</a:t>
            </a:r>
            <a:r>
              <a:rPr lang="ko-KR" altLang="en-US" dirty="0" smtClean="0"/>
              <a:t>창출</a:t>
            </a:r>
            <a:r>
              <a:rPr lang="en-US" altLang="ko-KR" smtClean="0"/>
              <a:t>.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002-1.png"/>
          <p:cNvPicPr>
            <a:picLocks noChangeAspect="1"/>
          </p:cNvPicPr>
          <p:nvPr/>
        </p:nvPicPr>
        <p:blipFill>
          <a:blip r:embed="rId3"/>
          <a:srcRect b="83334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350414" y="402203"/>
            <a:ext cx="1542089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ko-KR" sz="1100" dirty="0" smtClean="0">
                <a:latin typeface="나눔고딕 ExtraBold" pitchFamily="50" charset="-127"/>
                <a:ea typeface="나눔고딕 ExtraBold" pitchFamily="50" charset="-127"/>
              </a:rPr>
              <a:t>3-1.</a:t>
            </a:r>
            <a:r>
              <a:rPr lang="ko-KR" altLang="en-US" sz="1100" dirty="0" err="1" smtClean="0">
                <a:latin typeface="나눔고딕 ExtraBold" pitchFamily="50" charset="-127"/>
                <a:ea typeface="나눔고딕 ExtraBold" pitchFamily="50" charset="-127"/>
              </a:rPr>
              <a:t>오디비에서</a:t>
            </a:r>
            <a:r>
              <a:rPr lang="ko-KR" altLang="en-US" sz="1100" dirty="0" smtClean="0">
                <a:latin typeface="나눔고딕 ExtraBold" pitchFamily="50" charset="-127"/>
                <a:ea typeface="나눔고딕 ExtraBold" pitchFamily="50" charset="-127"/>
              </a:rPr>
              <a:t> 광고 기능</a:t>
            </a:r>
            <a:endParaRPr lang="ko-KR" altLang="en-US" sz="11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1" y="1467208"/>
            <a:ext cx="1970783" cy="51272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6" y="2220824"/>
            <a:ext cx="2307260" cy="266776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70" y="2220824"/>
            <a:ext cx="2307260" cy="266776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09" y="1467208"/>
            <a:ext cx="1970783" cy="51272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09" y="1428736"/>
            <a:ext cx="1970783" cy="51272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70" y="2217351"/>
            <a:ext cx="2307260" cy="26677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20336" y="5783065"/>
            <a:ext cx="6303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보험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쇼핑몰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대출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건강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병원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법률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결혼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여성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개인회생 등등</a:t>
            </a:r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FF3300"/>
                </a:solidFill>
                <a:latin typeface="나눔고딕" pitchFamily="50" charset="-127"/>
                <a:ea typeface="나눔고딕" pitchFamily="50" charset="-127"/>
              </a:rPr>
              <a:t>모든 분야에 대해 서비스를 제공하고 있습니다</a:t>
            </a:r>
            <a:r>
              <a:rPr lang="en-US" altLang="ko-KR" b="1" dirty="0" smtClean="0">
                <a:solidFill>
                  <a:srgbClr val="FF3300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ko-KR" altLang="en-US" b="1" dirty="0">
              <a:solidFill>
                <a:srgbClr val="FF33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화살표 연결선 19"/>
          <p:cNvCxnSpPr>
            <a:stCxn id="11" idx="2"/>
          </p:cNvCxnSpPr>
          <p:nvPr/>
        </p:nvCxnSpPr>
        <p:spPr>
          <a:xfrm rot="5400000">
            <a:off x="4194236" y="5265813"/>
            <a:ext cx="754985" cy="54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5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002-1.png"/>
          <p:cNvPicPr>
            <a:picLocks noChangeAspect="1"/>
          </p:cNvPicPr>
          <p:nvPr/>
        </p:nvPicPr>
        <p:blipFill>
          <a:blip r:embed="rId3"/>
          <a:srcRect b="83334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092613" y="402203"/>
            <a:ext cx="799899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ko-KR" sz="1100" dirty="0" smtClean="0">
                <a:latin typeface="나눔고딕 ExtraBold" pitchFamily="50" charset="-127"/>
                <a:ea typeface="나눔고딕 ExtraBold" pitchFamily="50" charset="-127"/>
              </a:rPr>
              <a:t>3-1-1.</a:t>
            </a:r>
            <a:r>
              <a:rPr lang="ko-KR" altLang="en-US" sz="1100" dirty="0" smtClean="0">
                <a:latin typeface="나눔고딕 ExtraBold" pitchFamily="50" charset="-127"/>
                <a:ea typeface="나눔고딕 ExtraBold" pitchFamily="50" charset="-127"/>
              </a:rPr>
              <a:t>광고주</a:t>
            </a:r>
            <a:endParaRPr lang="ko-KR" altLang="en-US" sz="11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15" y="2007879"/>
            <a:ext cx="1970783" cy="51272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761495"/>
            <a:ext cx="2307260" cy="26677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36238" y="1714488"/>
            <a:ext cx="26661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편리한 광고 관리 </a:t>
            </a:r>
          </a:p>
          <a:p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체계적이고 직관적인 광고관리 시스템 </a:t>
            </a:r>
          </a:p>
          <a:p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손쉬운 배너 제작 및 수수료 등록 </a:t>
            </a:r>
          </a:p>
          <a:p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배너 제작 및 커미션 등록 컨설팅 </a:t>
            </a:r>
            <a:endParaRPr lang="ko-KR" altLang="en-US" sz="1200" dirty="0">
              <a:solidFill>
                <a:srgbClr val="A0D46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36238" y="2772128"/>
            <a:ext cx="2276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02.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업계 최고 커미션 </a:t>
            </a:r>
          </a:p>
          <a:p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최저 수준의 광고 단가 </a:t>
            </a:r>
          </a:p>
          <a:p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최고 수준의 </a:t>
            </a:r>
            <a:r>
              <a:rPr lang="ko-KR" altLang="en-US" sz="1200" b="1" dirty="0" err="1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마케터</a:t>
            </a:r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 취득 커미션 </a:t>
            </a:r>
          </a:p>
          <a:p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이상적인 구조로 저비용 </a:t>
            </a:r>
          </a:p>
          <a:p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고효율 마케팅 효과 </a:t>
            </a:r>
            <a:endParaRPr lang="ko-KR" altLang="en-US" sz="1200" dirty="0">
              <a:solidFill>
                <a:srgbClr val="A0D46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6238" y="4014434"/>
            <a:ext cx="31422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03.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다양한 커뮤니케이션 채널 </a:t>
            </a:r>
          </a:p>
          <a:p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고객센터 외에도 </a:t>
            </a:r>
            <a:r>
              <a:rPr lang="en-US" altLang="ko-KR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SNS, </a:t>
            </a:r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메신저 등 다양한 </a:t>
            </a:r>
          </a:p>
          <a:p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커뮤니케이션 채널 구축으로 유저와 함께하는 </a:t>
            </a:r>
          </a:p>
          <a:p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상호 보완 시스템 </a:t>
            </a:r>
            <a:endParaRPr lang="ko-KR" altLang="en-US" sz="1200" dirty="0">
              <a:solidFill>
                <a:srgbClr val="A0D46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6238" y="5072074"/>
            <a:ext cx="366478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04.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손쉬운 광고게시 </a:t>
            </a:r>
          </a:p>
          <a:p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초보유저들도 사용하기 쉬운 간단하고 체계적인 구조</a:t>
            </a:r>
            <a:r>
              <a:rPr lang="en-US" altLang="ko-KR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카테고리 별 매뉴얼 구축으로 더 많은 </a:t>
            </a:r>
            <a:r>
              <a:rPr lang="ko-KR" altLang="en-US" sz="1200" b="1" dirty="0" err="1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마케터들의</a:t>
            </a:r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r>
              <a:rPr lang="ko-KR" altLang="en-US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접근과 광고게시를 유도</a:t>
            </a:r>
            <a:r>
              <a:rPr lang="en-US" altLang="ko-KR" sz="1200" b="1" dirty="0" smtClean="0">
                <a:solidFill>
                  <a:srgbClr val="A0D468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ko-KR" altLang="en-US" sz="1200" dirty="0">
              <a:solidFill>
                <a:srgbClr val="A0D468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75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002-1.png"/>
          <p:cNvPicPr>
            <a:picLocks noChangeAspect="1"/>
          </p:cNvPicPr>
          <p:nvPr/>
        </p:nvPicPr>
        <p:blipFill>
          <a:blip r:embed="rId3"/>
          <a:srcRect b="83334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135906" y="402203"/>
            <a:ext cx="756617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ko-KR" sz="1100" dirty="0" smtClean="0">
                <a:latin typeface="나눔고딕 ExtraBold" pitchFamily="50" charset="-127"/>
                <a:ea typeface="나눔고딕 ExtraBold" pitchFamily="50" charset="-127"/>
              </a:rPr>
              <a:t>3-1-2</a:t>
            </a:r>
            <a:r>
              <a:rPr lang="ko-KR" altLang="en-US" sz="1100" dirty="0" err="1" smtClean="0">
                <a:latin typeface="나눔고딕 ExtraBold" pitchFamily="50" charset="-127"/>
                <a:ea typeface="나눔고딕 ExtraBold" pitchFamily="50" charset="-127"/>
              </a:rPr>
              <a:t>마케터</a:t>
            </a:r>
            <a:endParaRPr lang="ko-KR" altLang="en-US" sz="11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6928" y="1928802"/>
            <a:ext cx="36215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3B3B3B"/>
                </a:solidFill>
                <a:latin typeface="나눔고딕" pitchFamily="50" charset="-127"/>
                <a:ea typeface="나눔고딕" pitchFamily="50" charset="-127"/>
              </a:rPr>
              <a:t>01.</a:t>
            </a:r>
            <a:r>
              <a:rPr lang="ko-KR" altLang="en-US" sz="1600" b="1" dirty="0" smtClean="0">
                <a:solidFill>
                  <a:srgbClr val="3B3B3B"/>
                </a:solidFill>
                <a:latin typeface="나눔고딕" pitchFamily="50" charset="-127"/>
                <a:ea typeface="나눔고딕" pitchFamily="50" charset="-127"/>
              </a:rPr>
              <a:t>유효한 </a:t>
            </a:r>
            <a:r>
              <a:rPr lang="en-US" altLang="ko-KR" sz="1600" b="1" dirty="0" smtClean="0">
                <a:solidFill>
                  <a:srgbClr val="3B3B3B"/>
                </a:solidFill>
                <a:latin typeface="나눔고딕" pitchFamily="50" charset="-127"/>
                <a:ea typeface="나눔고딕" pitchFamily="50" charset="-127"/>
              </a:rPr>
              <a:t>DB</a:t>
            </a:r>
            <a:r>
              <a:rPr lang="ko-KR" altLang="en-US" sz="1600" b="1" dirty="0" smtClean="0">
                <a:solidFill>
                  <a:srgbClr val="3B3B3B"/>
                </a:solidFill>
                <a:latin typeface="나눔고딕" pitchFamily="50" charset="-127"/>
                <a:ea typeface="나눔고딕" pitchFamily="50" charset="-127"/>
              </a:rPr>
              <a:t>에 </a:t>
            </a:r>
          </a:p>
          <a:p>
            <a:r>
              <a:rPr lang="ko-KR" altLang="en-US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대해서만 비용 지불 </a:t>
            </a:r>
            <a:r>
              <a:rPr lang="ko-KR" altLang="en-US" sz="1200" b="1" dirty="0" err="1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머천트가</a:t>
            </a:r>
            <a:r>
              <a:rPr lang="ko-KR" altLang="en-US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 직접 </a:t>
            </a:r>
            <a:r>
              <a:rPr lang="ko-KR" altLang="en-US" sz="1200" b="1" dirty="0" err="1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상담신청한</a:t>
            </a:r>
            <a:r>
              <a:rPr lang="ko-KR" altLang="en-US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r>
              <a:rPr lang="ko-KR" altLang="en-US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고객의 </a:t>
            </a:r>
            <a:r>
              <a:rPr lang="en-US" altLang="ko-KR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DB</a:t>
            </a:r>
            <a:r>
              <a:rPr lang="ko-KR" altLang="en-US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를 검토하고 그 중 유효하다고 판단한 건에 </a:t>
            </a:r>
            <a:endParaRPr lang="en-US" altLang="ko-KR" sz="1200" b="1" dirty="0" smtClean="0">
              <a:solidFill>
                <a:srgbClr val="E96C66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대해서만 비용을 지급하는 합리적이고 </a:t>
            </a:r>
          </a:p>
          <a:p>
            <a:r>
              <a:rPr lang="ko-KR" altLang="en-US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유용한 광고 시스템 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15" y="2000240"/>
            <a:ext cx="1970783" cy="51272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761495"/>
            <a:ext cx="2307260" cy="26677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96928" y="3214686"/>
            <a:ext cx="42418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3B3B3B"/>
                </a:solidFill>
                <a:latin typeface="나눔고딕" pitchFamily="50" charset="-127"/>
                <a:ea typeface="나눔고딕" pitchFamily="50" charset="-127"/>
              </a:rPr>
              <a:t>02.</a:t>
            </a:r>
            <a:r>
              <a:rPr lang="ko-KR" altLang="en-US" sz="1600" b="1" dirty="0" smtClean="0">
                <a:solidFill>
                  <a:srgbClr val="3B3B3B"/>
                </a:solidFill>
                <a:latin typeface="나눔고딕" pitchFamily="50" charset="-127"/>
                <a:ea typeface="나눔고딕" pitchFamily="50" charset="-127"/>
              </a:rPr>
              <a:t>빠르고 정확한 </a:t>
            </a:r>
            <a:r>
              <a:rPr lang="en-US" altLang="ko-KR" sz="1600" b="1" dirty="0" smtClean="0">
                <a:solidFill>
                  <a:srgbClr val="3B3B3B"/>
                </a:solidFill>
                <a:latin typeface="나눔고딕" pitchFamily="50" charset="-127"/>
                <a:ea typeface="나눔고딕" pitchFamily="50" charset="-127"/>
              </a:rPr>
              <a:t>DB</a:t>
            </a:r>
            <a:r>
              <a:rPr lang="ko-KR" altLang="en-US" sz="1600" b="1" dirty="0" smtClean="0">
                <a:solidFill>
                  <a:srgbClr val="3B3B3B"/>
                </a:solidFill>
                <a:latin typeface="나눔고딕" pitchFamily="50" charset="-127"/>
                <a:ea typeface="나눔고딕" pitchFamily="50" charset="-127"/>
              </a:rPr>
              <a:t>선정 시스템 </a:t>
            </a:r>
          </a:p>
          <a:p>
            <a:r>
              <a:rPr lang="ko-KR" altLang="en-US" sz="1200" b="1" dirty="0" err="1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오디비는</a:t>
            </a:r>
            <a:r>
              <a:rPr lang="ko-KR" altLang="en-US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 빠르고 정확한 </a:t>
            </a:r>
            <a:r>
              <a:rPr lang="en-US" altLang="ko-KR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DB</a:t>
            </a:r>
            <a:r>
              <a:rPr lang="ko-KR" altLang="en-US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선정 시스템을 자랑합니다</a:t>
            </a:r>
            <a:r>
              <a:rPr lang="en-US" altLang="ko-KR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r>
              <a:rPr lang="ko-KR" altLang="en-US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허위 클릭 및 중복</a:t>
            </a:r>
            <a:r>
              <a:rPr lang="en-US" altLang="ko-KR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DB</a:t>
            </a:r>
            <a:r>
              <a:rPr lang="ko-KR" altLang="en-US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에 지출되는 광고비를 현격하게 </a:t>
            </a:r>
          </a:p>
          <a:p>
            <a:r>
              <a:rPr lang="ko-KR" altLang="en-US" sz="1200" b="1" dirty="0" err="1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감소시킴으로서</a:t>
            </a:r>
            <a:r>
              <a:rPr lang="en-US" altLang="ko-KR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광고주 분들의 비용부담을 덜어드리는 동시에 </a:t>
            </a:r>
          </a:p>
          <a:p>
            <a:r>
              <a:rPr lang="ko-KR" altLang="en-US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더 높은 광고효과를 체감 하실 수 있습니다</a:t>
            </a:r>
            <a:r>
              <a:rPr lang="en-US" altLang="ko-KR" sz="1200" b="1" dirty="0" smtClean="0">
                <a:solidFill>
                  <a:srgbClr val="E96C66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200" dirty="0">
              <a:solidFill>
                <a:srgbClr val="E96C6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6928" y="4500570"/>
            <a:ext cx="47756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3B3B3B"/>
                </a:solidFill>
              </a:rPr>
              <a:t>03.</a:t>
            </a:r>
            <a:r>
              <a:rPr lang="ko-KR" altLang="en-US" sz="1600" b="1" dirty="0" smtClean="0">
                <a:solidFill>
                  <a:srgbClr val="3B3B3B"/>
                </a:solidFill>
              </a:rPr>
              <a:t>신뢰로 이어지는 </a:t>
            </a:r>
            <a:r>
              <a:rPr lang="en-US" altLang="ko-KR" sz="1600" b="1" dirty="0" smtClean="0">
                <a:solidFill>
                  <a:srgbClr val="3B3B3B"/>
                </a:solidFill>
              </a:rPr>
              <a:t>2</a:t>
            </a:r>
            <a:r>
              <a:rPr lang="ko-KR" altLang="en-US" sz="1600" b="1" dirty="0" smtClean="0">
                <a:solidFill>
                  <a:srgbClr val="3B3B3B"/>
                </a:solidFill>
              </a:rPr>
              <a:t>차 마케팅 효과 </a:t>
            </a:r>
          </a:p>
          <a:p>
            <a:r>
              <a:rPr lang="ko-KR" altLang="en-US" sz="1200" b="1" dirty="0" smtClean="0">
                <a:solidFill>
                  <a:srgbClr val="E96C66"/>
                </a:solidFill>
              </a:rPr>
              <a:t>정확한 </a:t>
            </a:r>
            <a:r>
              <a:rPr lang="en-US" altLang="ko-KR" sz="1200" b="1" dirty="0" smtClean="0">
                <a:solidFill>
                  <a:srgbClr val="E96C66"/>
                </a:solidFill>
              </a:rPr>
              <a:t>DB</a:t>
            </a:r>
            <a:r>
              <a:rPr lang="ko-KR" altLang="en-US" sz="1200" b="1" dirty="0" smtClean="0">
                <a:solidFill>
                  <a:srgbClr val="E96C66"/>
                </a:solidFill>
              </a:rPr>
              <a:t>의 유입은 마케터와 신뢰를 쌓는 가장 좋은 수단입니다</a:t>
            </a:r>
            <a:r>
              <a:rPr lang="en-US" altLang="ko-KR" sz="1200" b="1" dirty="0" smtClean="0">
                <a:solidFill>
                  <a:srgbClr val="E96C66"/>
                </a:solidFill>
              </a:rPr>
              <a:t>. </a:t>
            </a:r>
          </a:p>
          <a:p>
            <a:r>
              <a:rPr lang="ko-KR" altLang="en-US" sz="1200" b="1" dirty="0" smtClean="0">
                <a:solidFill>
                  <a:srgbClr val="E96C66"/>
                </a:solidFill>
              </a:rPr>
              <a:t>이는 </a:t>
            </a:r>
            <a:r>
              <a:rPr lang="ko-KR" altLang="en-US" sz="1200" b="1" dirty="0" err="1" smtClean="0">
                <a:solidFill>
                  <a:srgbClr val="E96C66"/>
                </a:solidFill>
              </a:rPr>
              <a:t>마케터들의</a:t>
            </a:r>
            <a:r>
              <a:rPr lang="ko-KR" altLang="en-US" sz="1200" b="1" dirty="0" smtClean="0">
                <a:solidFill>
                  <a:srgbClr val="E96C66"/>
                </a:solidFill>
              </a:rPr>
              <a:t> 활발한 마케팅활동을 유도하고</a:t>
            </a:r>
            <a:r>
              <a:rPr lang="en-US" altLang="ko-KR" sz="1200" b="1" dirty="0" smtClean="0">
                <a:solidFill>
                  <a:srgbClr val="E96C66"/>
                </a:solidFill>
              </a:rPr>
              <a:t>, </a:t>
            </a:r>
          </a:p>
          <a:p>
            <a:r>
              <a:rPr lang="ko-KR" altLang="en-US" sz="1200" b="1" dirty="0" smtClean="0">
                <a:solidFill>
                  <a:srgbClr val="E96C66"/>
                </a:solidFill>
              </a:rPr>
              <a:t>지속적인 </a:t>
            </a:r>
            <a:r>
              <a:rPr lang="en-US" altLang="ko-KR" sz="1200" b="1" dirty="0" smtClean="0">
                <a:solidFill>
                  <a:srgbClr val="E96C66"/>
                </a:solidFill>
              </a:rPr>
              <a:t>DB</a:t>
            </a:r>
            <a:r>
              <a:rPr lang="ko-KR" altLang="en-US" sz="1200" b="1" dirty="0" smtClean="0">
                <a:solidFill>
                  <a:srgbClr val="E96C66"/>
                </a:solidFill>
              </a:rPr>
              <a:t>확보가 가능케 함으로서</a:t>
            </a:r>
            <a:r>
              <a:rPr lang="en-US" altLang="ko-KR" sz="1200" b="1" dirty="0" smtClean="0">
                <a:solidFill>
                  <a:srgbClr val="E96C66"/>
                </a:solidFill>
              </a:rPr>
              <a:t>, </a:t>
            </a:r>
          </a:p>
          <a:p>
            <a:r>
              <a:rPr lang="en-US" altLang="ko-KR" sz="1200" b="1" dirty="0" smtClean="0">
                <a:solidFill>
                  <a:srgbClr val="E96C66"/>
                </a:solidFill>
              </a:rPr>
              <a:t>2</a:t>
            </a:r>
            <a:r>
              <a:rPr lang="ko-KR" altLang="en-US" sz="1200" b="1" dirty="0" smtClean="0">
                <a:solidFill>
                  <a:srgbClr val="E96C66"/>
                </a:solidFill>
              </a:rPr>
              <a:t>차 마케팅 계획 수립이 용이합니다</a:t>
            </a:r>
            <a:r>
              <a:rPr lang="en-US" altLang="ko-KR" sz="1200" b="1" dirty="0" smtClean="0">
                <a:solidFill>
                  <a:srgbClr val="E96C66"/>
                </a:solidFill>
              </a:rPr>
              <a:t>.</a:t>
            </a:r>
            <a:endParaRPr lang="ko-KR" altLang="en-US" sz="1200" dirty="0">
              <a:solidFill>
                <a:srgbClr val="E96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002-1.png"/>
          <p:cNvPicPr>
            <a:picLocks noChangeAspect="1"/>
          </p:cNvPicPr>
          <p:nvPr/>
        </p:nvPicPr>
        <p:blipFill>
          <a:blip r:embed="rId3"/>
          <a:srcRect b="83334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648212" y="3839513"/>
            <a:ext cx="7847577" cy="72008"/>
            <a:chOff x="647853" y="3356992"/>
            <a:chExt cx="7847577" cy="72008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720000" y="3392996"/>
              <a:ext cx="770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타원 4"/>
            <p:cNvSpPr/>
            <p:nvPr/>
          </p:nvSpPr>
          <p:spPr>
            <a:xfrm>
              <a:off x="647853" y="3356992"/>
              <a:ext cx="72008" cy="72008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8423422" y="3356992"/>
              <a:ext cx="72008" cy="72008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9804" y="2786058"/>
            <a:ext cx="4804393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6600" dirty="0" smtClean="0">
                <a:latin typeface="Arial Black" pitchFamily="34" charset="0"/>
              </a:rPr>
              <a:t>Thank you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360387" y="402203"/>
            <a:ext cx="504946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ko-KR" sz="1100" dirty="0" smtClean="0">
                <a:latin typeface="나눔고딕 ExtraBold" pitchFamily="50" charset="-127"/>
                <a:ea typeface="나눔고딕 ExtraBold" pitchFamily="50" charset="-127"/>
              </a:rPr>
              <a:t>04.End </a:t>
            </a:r>
            <a:endParaRPr lang="ko-KR" altLang="en-US" sz="11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4581128"/>
            <a:ext cx="43924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TP</a:t>
            </a:r>
            <a:r>
              <a:rPr lang="ko-KR" altLang="en-US" dirty="0" smtClean="0"/>
              <a:t>컴퍼니 </a:t>
            </a:r>
            <a:r>
              <a:rPr lang="ko-KR" altLang="en-US" dirty="0" err="1" smtClean="0"/>
              <a:t>오디비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오바이럴</a:t>
            </a:r>
            <a:endParaRPr lang="en-US" altLang="ko-KR" dirty="0" smtClean="0"/>
          </a:p>
          <a:p>
            <a:endParaRPr lang="en-US" altLang="ko-KR" dirty="0" smtClean="0"/>
          </a:p>
          <a:p>
            <a:pPr algn="r"/>
            <a:r>
              <a:rPr lang="ko-KR" altLang="en-US" sz="1400" dirty="0" smtClean="0"/>
              <a:t>실장 김슬기</a:t>
            </a:r>
            <a:endParaRPr lang="en-US" altLang="ko-KR" sz="1400" dirty="0" smtClean="0"/>
          </a:p>
          <a:p>
            <a:pPr algn="r"/>
            <a:endParaRPr lang="en-US" altLang="ko-KR" sz="1400" dirty="0" smtClean="0"/>
          </a:p>
          <a:p>
            <a:pPr algn="r"/>
            <a:r>
              <a:rPr lang="en-US" altLang="ko-KR" sz="1400" dirty="0" smtClean="0"/>
              <a:t>070 – 7688 – 1277</a:t>
            </a:r>
          </a:p>
          <a:p>
            <a:pPr algn="r"/>
            <a:r>
              <a:rPr lang="en-US" altLang="ko-KR" sz="1400" dirty="0" smtClean="0"/>
              <a:t>010 – 6256 – 7943</a:t>
            </a:r>
          </a:p>
          <a:p>
            <a:pPr algn="r"/>
            <a:endParaRPr lang="en-US" altLang="ko-KR" sz="1400" dirty="0" smtClean="0"/>
          </a:p>
          <a:p>
            <a:pPr algn="r"/>
            <a:r>
              <a:rPr lang="ko-KR" altLang="en-US" sz="1400" dirty="0" smtClean="0"/>
              <a:t>경기도 고양시 일산서구 </a:t>
            </a:r>
            <a:r>
              <a:rPr lang="ko-KR" altLang="en-US" sz="1400" dirty="0" err="1" smtClean="0"/>
              <a:t>덕이동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250-2</a:t>
            </a:r>
          </a:p>
          <a:p>
            <a:pPr algn="r"/>
            <a:r>
              <a:rPr lang="ko-KR" altLang="en-US" sz="1400" dirty="0" err="1" smtClean="0"/>
              <a:t>양우씨네플렉스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4D</a:t>
            </a:r>
            <a:r>
              <a:rPr lang="ko-KR" altLang="en-US" sz="1400" dirty="0" smtClean="0"/>
              <a:t>동 </a:t>
            </a:r>
            <a:r>
              <a:rPr lang="en-US" altLang="ko-KR" sz="1400" dirty="0" smtClean="0"/>
              <a:t>201</a:t>
            </a:r>
            <a:r>
              <a:rPr lang="ko-KR" altLang="en-US" sz="1400" dirty="0" smtClean="0"/>
              <a:t>호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15175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0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4338"/>
            <a:ext cx="9143952" cy="6857964"/>
          </a:xfrm>
          <a:prstGeom prst="rect">
            <a:avLst/>
          </a:prstGeom>
        </p:spPr>
      </p:pic>
      <p:pic>
        <p:nvPicPr>
          <p:cNvPr id="12" name="그림 11" descr="002-1.png"/>
          <p:cNvPicPr>
            <a:picLocks noChangeAspect="1"/>
          </p:cNvPicPr>
          <p:nvPr/>
        </p:nvPicPr>
        <p:blipFill>
          <a:blip r:embed="rId4"/>
          <a:srcRect b="83334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720510" y="402203"/>
            <a:ext cx="1142942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ko-KR" sz="1100" dirty="0" smtClean="0">
                <a:latin typeface="나눔고딕 ExtraBold" pitchFamily="50" charset="-127"/>
                <a:ea typeface="나눔고딕 ExtraBold" pitchFamily="50" charset="-127"/>
              </a:rPr>
              <a:t>-01. </a:t>
            </a:r>
            <a:r>
              <a:rPr lang="ko-KR" altLang="en-US" sz="1100" dirty="0" err="1" smtClean="0">
                <a:latin typeface="나눔고딕 ExtraBold" pitchFamily="50" charset="-127"/>
                <a:ea typeface="나눔고딕 ExtraBold" pitchFamily="50" charset="-127"/>
              </a:rPr>
              <a:t>오디비의</a:t>
            </a:r>
            <a:r>
              <a:rPr lang="ko-KR" altLang="en-US" sz="1100" dirty="0" smtClean="0">
                <a:latin typeface="나눔고딕 ExtraBold" pitchFamily="50" charset="-127"/>
                <a:ea typeface="나눔고딕 ExtraBold" pitchFamily="50" charset="-127"/>
              </a:rPr>
              <a:t> 소개</a:t>
            </a:r>
            <a:endParaRPr lang="ko-KR" altLang="en-US" sz="11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5214" y="5119228"/>
            <a:ext cx="49135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오디비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”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의 사이트는 효율적이고 최적화된 마케팅 설계를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지향하는 온라인 </a:t>
            </a:r>
            <a:r>
              <a:rPr lang="ko-KR" altLang="en-US" sz="14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제휴마케팅 전문 웹사이트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algn="ctr"/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최고의 광고효과를 얻을 수 있도록 오디비가 도와드리겠습니다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002-1.png"/>
          <p:cNvPicPr>
            <a:picLocks noChangeAspect="1"/>
          </p:cNvPicPr>
          <p:nvPr/>
        </p:nvPicPr>
        <p:blipFill>
          <a:blip r:embed="rId2"/>
          <a:srcRect b="83334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</p:spPr>
      </p:pic>
      <p:pic>
        <p:nvPicPr>
          <p:cNvPr id="1026" name="Picture 2" descr="d:\Users\Tank\Desktop\main\sub\img\images\ohdb_0001.png"/>
          <p:cNvPicPr>
            <a:picLocks noChangeAspect="1" noChangeArrowheads="1"/>
          </p:cNvPicPr>
          <p:nvPr/>
        </p:nvPicPr>
        <p:blipFill rotWithShape="1">
          <a:blip r:embed="rId3"/>
          <a:srcRect t="32818" b="42424"/>
          <a:stretch/>
        </p:blipFill>
        <p:spPr bwMode="auto">
          <a:xfrm>
            <a:off x="166433" y="2276872"/>
            <a:ext cx="8811129" cy="32861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46461" y="1268760"/>
            <a:ext cx="7451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CPA</a:t>
            </a:r>
            <a:r>
              <a:rPr lang="ko-KR" altLang="en-US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란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 마케터가 자신의 </a:t>
            </a:r>
            <a:r>
              <a:rPr lang="ko-KR" altLang="en-US" b="1" dirty="0" err="1" smtClean="0">
                <a:latin typeface="나눔고딕" pitchFamily="50" charset="-127"/>
                <a:ea typeface="나눔고딕" pitchFamily="50" charset="-127"/>
              </a:rPr>
              <a:t>블로그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카페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홈페이지 등을 이용하여</a:t>
            </a:r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광고주의 홈페이지를 홍보하고 그 광고를 통해 상담신청을 </a:t>
            </a:r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하거나 회원가입을 함으로써 나오는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DB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에 대한 일정의 수익금을</a:t>
            </a:r>
            <a:endParaRPr lang="en-US" altLang="ko-KR" b="1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b="1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마케터에게</a:t>
            </a:r>
            <a:r>
              <a:rPr lang="ko-KR" altLang="en-US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지불하는 방식의 광고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9811" y="5286388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MERCHANT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72198" y="5720646"/>
            <a:ext cx="2767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광고제안서 검토 후 광고 조건 협의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광고 배너 및 텍스트 제작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배너 및 텍스트 검수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8965" y="528638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OH!DB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1164" y="5720646"/>
            <a:ext cx="2435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마케터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분석 및 광고효과 분석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AutoNum type="arabicParenR"/>
            </a:pP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지속적인 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DB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확보를 위한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     2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차 마케팅 전략 수립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3)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지속적인 관리 및 전략 이행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6445" y="5286388"/>
            <a:ext cx="122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AFFILIATE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083" y="5720646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arenR"/>
            </a:pPr>
            <a:r>
              <a:rPr lang="ko-KR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머천트와 제휴를 맺고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b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광고를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위한 </a:t>
            </a:r>
            <a:r>
              <a:rPr lang="ko-KR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분석 이행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buAutoNum type="arabicParenR"/>
            </a:pPr>
            <a:r>
              <a:rPr lang="ko-KR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지속적인 홍보 및 전략 이행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002-1.png"/>
          <p:cNvPicPr>
            <a:picLocks noChangeAspect="1"/>
          </p:cNvPicPr>
          <p:nvPr/>
        </p:nvPicPr>
        <p:blipFill>
          <a:blip r:embed="rId3"/>
          <a:srcRect b="83334"/>
          <a:stretch>
            <a:fillRect/>
          </a:stretch>
        </p:blipFill>
        <p:spPr>
          <a:xfrm>
            <a:off x="0" y="-24"/>
            <a:ext cx="9144000" cy="1142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8093" y="675813"/>
            <a:ext cx="1478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포스</a:t>
            </a:r>
            <a:r>
              <a:rPr lang="ko-KR" alt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팅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마케팅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1192397"/>
            <a:ext cx="2408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블로그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포스팅으로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인한 광고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4688526"/>
            <a:ext cx="1778400" cy="17784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4688923"/>
            <a:ext cx="1778400" cy="17784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64" y="4722434"/>
            <a:ext cx="1778400" cy="17784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64" y="2722170"/>
            <a:ext cx="1778400" cy="17784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2722170"/>
            <a:ext cx="1778400" cy="17784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2722170"/>
            <a:ext cx="1778400" cy="17784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285984" y="1496785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블로거들이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포스팅을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할 때 광고를 노출 함으로써 다양한 광고를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할수있습니다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소비자의 입장에서는 특정 회사의 제품을 일방적으로 선전하는 문구보다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자신과 같은 소비자의 입장에서 쓴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포스팅을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더욱 신뢰함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5984" y="2110079"/>
            <a:ext cx="453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-2013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년 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¼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분기 </a:t>
            </a:r>
            <a:r>
              <a:rPr lang="ko-KR" altLang="en-US" sz="1200" b="1" dirty="0" err="1" smtClean="0">
                <a:latin typeface="나눔고딕" pitchFamily="50" charset="-127"/>
                <a:ea typeface="나눔고딕" pitchFamily="50" charset="-127"/>
              </a:rPr>
              <a:t>네이버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 검색광고 매출 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3278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억 원으로 전년 대비</a:t>
            </a:r>
            <a:endParaRPr lang="en-US" altLang="ko-KR" sz="12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11% 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성장 다음 검색광고 매출 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639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억 원으로 전년 대비 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34% 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성장</a:t>
            </a:r>
            <a:endParaRPr lang="ko-KR" altLang="en-US" sz="1200" b="1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26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002-1.png"/>
          <p:cNvPicPr>
            <a:picLocks noChangeAspect="1"/>
          </p:cNvPicPr>
          <p:nvPr/>
        </p:nvPicPr>
        <p:blipFill>
          <a:blip r:embed="rId3"/>
          <a:srcRect b="83334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19" y="683404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위젯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마케팅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1427606"/>
            <a:ext cx="5179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>
                <a:latin typeface="나눔고딕" pitchFamily="50" charset="-127"/>
                <a:ea typeface="나눔고딕" pitchFamily="50" charset="-127"/>
              </a:rPr>
              <a:t>파워블로그가</a:t>
            </a:r>
            <a:r>
              <a:rPr lang="ko-KR" altLang="en-US" sz="1200" dirty="0">
                <a:latin typeface="나눔고딕" pitchFamily="50" charset="-127"/>
                <a:ea typeface="나눔고딕" pitchFamily="50" charset="-127"/>
              </a:rPr>
              <a:t> 후원하기 때문에 좀 더 신뢰 있는 광고의 인식을 줄 수 있습니다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84" y="1681451"/>
            <a:ext cx="480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일일 방문자수가 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만 가까이 되는 블로그에 광고를 게재 </a:t>
            </a:r>
          </a:p>
          <a:p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방문자수가 일반 매체 홈페이지와 비슷하기 때문에 광고 영향력 막대함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endParaRPr lang="ko-KR" altLang="en-US" sz="1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1142984"/>
            <a:ext cx="3754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포털사이트의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파워블로그에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위젯으로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광고게재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" name="그림 19" descr="00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285992"/>
            <a:ext cx="2580476" cy="2071702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2" name="그림 21" descr="00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2285992"/>
            <a:ext cx="2500331" cy="2071702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3" name="그림 22" descr="0000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4572008"/>
            <a:ext cx="2571768" cy="2071702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4" name="그림 23" descr="000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60" y="4572008"/>
            <a:ext cx="2500330" cy="2071702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06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03648" y="734507"/>
            <a:ext cx="11932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제휴업체</a:t>
            </a:r>
            <a:endParaRPr lang="en-US" altLang="ko-KR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10" name="그림 9" descr="002-1.png"/>
          <p:cNvPicPr>
            <a:picLocks noChangeAspect="1"/>
          </p:cNvPicPr>
          <p:nvPr/>
        </p:nvPicPr>
        <p:blipFill>
          <a:blip r:embed="rId3"/>
          <a:srcRect b="83334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06225"/>
            <a:ext cx="2522437" cy="41635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9197" y="5733256"/>
            <a:ext cx="7797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오디비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와 함께 하시면 </a:t>
            </a:r>
            <a:r>
              <a:rPr lang="ko-KR" alt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오디비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홈페이지에만 노출이 </a:t>
            </a:r>
            <a:r>
              <a:rPr lang="ko-KR" alt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되는것이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아닌</a:t>
            </a:r>
            <a:endParaRPr lang="en-US" altLang="ko-KR" b="1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제휴업체 홈페이지에도 노출이 됩니다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algn="ctr"/>
            <a:r>
              <a:rPr lang="ko-KR" alt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블로그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지식인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광고영상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카페쪽지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이메일링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발송까지 진행합니다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17032"/>
            <a:ext cx="1467055" cy="11241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24031"/>
            <a:ext cx="2187135" cy="68238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94" y="2917010"/>
            <a:ext cx="1368152" cy="65029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67" y="4221088"/>
            <a:ext cx="1219370" cy="94310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2232248" cy="7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002-1.png"/>
          <p:cNvPicPr>
            <a:picLocks noChangeAspect="1"/>
          </p:cNvPicPr>
          <p:nvPr/>
        </p:nvPicPr>
        <p:blipFill>
          <a:blip r:embed="rId3"/>
          <a:srcRect b="83334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8525" y="692696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실시간 </a:t>
            </a:r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DB 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확인</a:t>
            </a:r>
            <a:endParaRPr lang="en-US" altLang="ko-KR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4176464" cy="45273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5536" y="587727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DB 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가 들어오면 관리자 </a:t>
            </a:r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광고주</a:t>
            </a:r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분께 문자가 도착합니다</a:t>
            </a:r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ko-KR" alt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오디비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관리자 페이지에 들어오셔서 확인을 하시면 됩니다</a:t>
            </a:r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통화를 하신 후 </a:t>
            </a:r>
            <a:r>
              <a:rPr lang="ko-KR" altLang="en-US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거부조건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에 해당되면 거절을 해주시면 되고 통화가 원활하게 이루어지면</a:t>
            </a:r>
            <a:endParaRPr lang="en-US" altLang="ko-KR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승인을 해주시면 됩니다</a:t>
            </a:r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5" y="1063570"/>
            <a:ext cx="2625734" cy="4597678"/>
          </a:xfrm>
          <a:prstGeom prst="rect">
            <a:avLst/>
          </a:prstGeom>
        </p:spPr>
      </p:pic>
      <p:sp>
        <p:nvSpPr>
          <p:cNvPr id="16" name="오른쪽 화살표 15"/>
          <p:cNvSpPr/>
          <p:nvPr/>
        </p:nvSpPr>
        <p:spPr>
          <a:xfrm>
            <a:off x="3112790" y="2854067"/>
            <a:ext cx="1008112" cy="158304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5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002-1.png"/>
          <p:cNvPicPr>
            <a:picLocks noChangeAspect="1"/>
          </p:cNvPicPr>
          <p:nvPr/>
        </p:nvPicPr>
        <p:blipFill>
          <a:blip r:embed="rId3"/>
          <a:srcRect b="83334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8525" y="692696"/>
            <a:ext cx="3111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마케터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카카오스토리</a:t>
            </a:r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페이스북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게재</a:t>
            </a:r>
            <a:endParaRPr lang="en-US" altLang="ko-KR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594" y="5661248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마케터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어플리에이트</a:t>
            </a:r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분들께서 업체의 등록된 내용을 자신의 </a:t>
            </a:r>
            <a:r>
              <a:rPr lang="ko-KR" alt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페이스북</a:t>
            </a:r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카카오스토리에</a:t>
            </a:r>
            <a:endParaRPr lang="en-US" altLang="ko-KR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손쉽게 올릴 수 있는 프로그램을 개발하여 더욱 쉽게 </a:t>
            </a:r>
            <a:r>
              <a:rPr lang="ko-KR" alt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마케터들이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홍보를 할 수 있습니다</a:t>
            </a:r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altLang="ko-KR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4" y="1142984"/>
            <a:ext cx="4407074" cy="283974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74" y="1142984"/>
            <a:ext cx="4176464" cy="28397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0346" y="4066529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 </a:t>
            </a:r>
            <a:r>
              <a:rPr lang="ko-KR" alt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페이스북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184" y="4057327"/>
            <a:ext cx="151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 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카카오스토리 </a:t>
            </a:r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6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618</Words>
  <Application>Microsoft Office PowerPoint</Application>
  <PresentationFormat>화면 슬라이드 쇼(4:3)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SBS 아카데미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OhDB제안서</dc:title>
  <dc:creator>I-15;제작:권영인</dc:creator>
  <cp:lastModifiedBy>Registered User</cp:lastModifiedBy>
  <cp:revision>134</cp:revision>
  <cp:lastPrinted>2014-09-25T02:36:42Z</cp:lastPrinted>
  <dcterms:created xsi:type="dcterms:W3CDTF">2013-07-20T06:03:02Z</dcterms:created>
  <dcterms:modified xsi:type="dcterms:W3CDTF">2015-07-03T06:43:32Z</dcterms:modified>
</cp:coreProperties>
</file>