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57" r:id="rId2"/>
    <p:sldId id="296" r:id="rId3"/>
    <p:sldId id="269" r:id="rId4"/>
    <p:sldId id="298" r:id="rId5"/>
    <p:sldId id="299" r:id="rId6"/>
    <p:sldId id="301" r:id="rId7"/>
    <p:sldId id="309" r:id="rId8"/>
    <p:sldId id="310" r:id="rId9"/>
    <p:sldId id="311" r:id="rId10"/>
    <p:sldId id="312" r:id="rId11"/>
    <p:sldId id="293" r:id="rId12"/>
    <p:sldId id="306" r:id="rId13"/>
    <p:sldId id="281" r:id="rId14"/>
  </p:sldIdLst>
  <p:sldSz cx="9144000" cy="6858000" type="screen4x3"/>
  <p:notesSz cx="6858000" cy="9144000"/>
  <p:embeddedFontLst>
    <p:embeddedFont>
      <p:font typeface="나눔고딕 ExtraBold" panose="020B0600000101010101" charset="-127"/>
      <p:bold r:id="rId16"/>
    </p:embeddedFont>
    <p:embeddedFont>
      <p:font typeface="HY울릉도B" panose="02030600000101010101" pitchFamily="18" charset="-127"/>
      <p:regular r:id="rId17"/>
    </p:embeddedFont>
    <p:embeddedFont>
      <p:font typeface="나눔고딕" panose="020B0600000101010101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  <p:embeddedFont>
      <p:font typeface="HY강B" panose="02030600000101010101" pitchFamily="18" charset="-127"/>
      <p:regular r:id="rId22"/>
    </p:embeddedFont>
    <p:embeddedFont>
      <p:font typeface="휴먼모음T" panose="02030504000101010101" pitchFamily="18" charset="-127"/>
      <p:regular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9BFF"/>
    <a:srgbClr val="98B5D8"/>
    <a:srgbClr val="FAEC82"/>
    <a:srgbClr val="E4E4E4"/>
    <a:srgbClr val="439CC9"/>
    <a:srgbClr val="E6EED6"/>
    <a:srgbClr val="005370"/>
    <a:srgbClr val="2495FC"/>
    <a:srgbClr val="F68426"/>
    <a:srgbClr val="74B2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034E78-7F5D-4C2E-B375-FC64B27BC917}" styleName="어두운 스타일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보통 스타일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24" autoAdjust="0"/>
    <p:restoredTop sz="89691" autoAdjust="0"/>
  </p:normalViewPr>
  <p:slideViewPr>
    <p:cSldViewPr>
      <p:cViewPr varScale="1">
        <p:scale>
          <a:sx n="116" d="100"/>
          <a:sy n="116" d="100"/>
        </p:scale>
        <p:origin x="1932" y="108"/>
      </p:cViewPr>
      <p:guideLst>
        <p:guide orient="horz" pos="2160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0CC31B-5233-478D-B767-97EA401441CC}" type="datetimeFigureOut">
              <a:rPr lang="ko-KR" altLang="en-US" smtClean="0"/>
              <a:pPr/>
              <a:t>2014-12-04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90F39-02B2-490A-BD9F-2E9715BF297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141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EA4AC-F67D-4A70-9A8A-ED8446794CFF}" type="datetimeFigureOut">
              <a:rPr lang="ko-KR" altLang="en-US" smtClean="0"/>
              <a:pPr/>
              <a:t>2014-12-04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E61D4-2F1C-4DA6-99FC-FEEA756FE3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EA4AC-F67D-4A70-9A8A-ED8446794CFF}" type="datetimeFigureOut">
              <a:rPr lang="ko-KR" altLang="en-US" smtClean="0"/>
              <a:pPr/>
              <a:t>2014-12-04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E61D4-2F1C-4DA6-99FC-FEEA756FE3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EA4AC-F67D-4A70-9A8A-ED8446794CFF}" type="datetimeFigureOut">
              <a:rPr lang="ko-KR" altLang="en-US" smtClean="0"/>
              <a:pPr/>
              <a:t>2014-12-04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E61D4-2F1C-4DA6-99FC-FEEA756FE3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EA4AC-F67D-4A70-9A8A-ED8446794CFF}" type="datetimeFigureOut">
              <a:rPr lang="ko-KR" altLang="en-US" smtClean="0"/>
              <a:pPr/>
              <a:t>2014-12-04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E61D4-2F1C-4DA6-99FC-FEEA756FE3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EA4AC-F67D-4A70-9A8A-ED8446794CFF}" type="datetimeFigureOut">
              <a:rPr lang="ko-KR" altLang="en-US" smtClean="0"/>
              <a:pPr/>
              <a:t>2014-12-04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E61D4-2F1C-4DA6-99FC-FEEA756FE3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EA4AC-F67D-4A70-9A8A-ED8446794CFF}" type="datetimeFigureOut">
              <a:rPr lang="ko-KR" altLang="en-US" smtClean="0"/>
              <a:pPr/>
              <a:t>2014-12-04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E61D4-2F1C-4DA6-99FC-FEEA756FE3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EA4AC-F67D-4A70-9A8A-ED8446794CFF}" type="datetimeFigureOut">
              <a:rPr lang="ko-KR" altLang="en-US" smtClean="0"/>
              <a:pPr/>
              <a:t>2014-12-04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E61D4-2F1C-4DA6-99FC-FEEA756FE3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EA4AC-F67D-4A70-9A8A-ED8446794CFF}" type="datetimeFigureOut">
              <a:rPr lang="ko-KR" altLang="en-US" smtClean="0"/>
              <a:pPr/>
              <a:t>2014-12-04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E61D4-2F1C-4DA6-99FC-FEEA756FE3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EA4AC-F67D-4A70-9A8A-ED8446794CFF}" type="datetimeFigureOut">
              <a:rPr lang="ko-KR" altLang="en-US" smtClean="0"/>
              <a:pPr/>
              <a:t>2014-12-04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E61D4-2F1C-4DA6-99FC-FEEA756FE3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EA4AC-F67D-4A70-9A8A-ED8446794CFF}" type="datetimeFigureOut">
              <a:rPr lang="ko-KR" altLang="en-US" smtClean="0"/>
              <a:pPr/>
              <a:t>2014-12-04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E61D4-2F1C-4DA6-99FC-FEEA756FE3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EA4AC-F67D-4A70-9A8A-ED8446794CFF}" type="datetimeFigureOut">
              <a:rPr lang="ko-KR" altLang="en-US" smtClean="0"/>
              <a:pPr/>
              <a:t>2014-12-04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E61D4-2F1C-4DA6-99FC-FEEA756FE3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EA4AC-F67D-4A70-9A8A-ED8446794CFF}" type="datetimeFigureOut">
              <a:rPr lang="ko-KR" altLang="en-US" smtClean="0"/>
              <a:pPr/>
              <a:t>2014-12-04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E61D4-2F1C-4DA6-99FC-FEEA756FE3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xp\바탕 화면\무료이미지\배경\배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68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28662" y="1340768"/>
            <a:ext cx="557216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sz="5400" smtClean="0">
                <a:latin typeface="HY울릉도B" pitchFamily="18" charset="-127"/>
                <a:ea typeface="HY울릉도B" pitchFamily="18" charset="-127"/>
              </a:rPr>
              <a:t>IC</a:t>
            </a:r>
            <a:r>
              <a:rPr lang="ko-KR" altLang="en-US" sz="5400">
                <a:latin typeface="HY울릉도B" pitchFamily="18" charset="-127"/>
                <a:ea typeface="HY울릉도B" pitchFamily="18" charset="-127"/>
              </a:rPr>
              <a:t> </a:t>
            </a:r>
            <a:r>
              <a:rPr lang="en-US" altLang="ko-KR" sz="4000" smtClean="0">
                <a:latin typeface="HY울릉도B" pitchFamily="18" charset="-127"/>
                <a:ea typeface="HY울릉도B" pitchFamily="18" charset="-127"/>
              </a:rPr>
              <a:t>communication</a:t>
            </a:r>
            <a:endParaRPr lang="en-US" altLang="ko-KR" sz="5400" dirty="0" smtClean="0">
              <a:latin typeface="HY울릉도B" pitchFamily="18" charset="-127"/>
              <a:ea typeface="HY울릉도B" pitchFamily="18" charset="-127"/>
            </a:endParaRPr>
          </a:p>
          <a:p>
            <a:pPr>
              <a:spcBef>
                <a:spcPts val="600"/>
              </a:spcBef>
            </a:pPr>
            <a:r>
              <a:rPr lang="en-US" altLang="ko-KR" sz="4000" smtClean="0">
                <a:solidFill>
                  <a:schemeClr val="bg1">
                    <a:lumMod val="75000"/>
                  </a:schemeClr>
                </a:solidFill>
                <a:latin typeface="HY울릉도B" pitchFamily="18" charset="-127"/>
                <a:ea typeface="HY울릉도B" pitchFamily="18" charset="-127"/>
              </a:rPr>
              <a:t>2014 </a:t>
            </a:r>
            <a:r>
              <a:rPr lang="en-US" altLang="ko-KR" sz="4000" dirty="0" smtClean="0">
                <a:solidFill>
                  <a:schemeClr val="bg1">
                    <a:lumMod val="75000"/>
                  </a:schemeClr>
                </a:solidFill>
                <a:latin typeface="HY울릉도B" pitchFamily="18" charset="-127"/>
                <a:ea typeface="HY울릉도B" pitchFamily="18" charset="-127"/>
              </a:rPr>
              <a:t>PORTFOLIO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0" y="5445224"/>
            <a:ext cx="9144000" cy="500066"/>
          </a:xfrm>
          <a:prstGeom prst="rect">
            <a:avLst/>
          </a:prstGeom>
          <a:solidFill>
            <a:schemeClr val="tx1">
              <a:lumMod val="50000"/>
              <a:lumOff val="5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5143504" y="5445224"/>
            <a:ext cx="4000496" cy="500066"/>
          </a:xfrm>
          <a:prstGeom prst="rect">
            <a:avLst/>
          </a:prstGeom>
          <a:solidFill>
            <a:srgbClr val="0070C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MARKETING  </a:t>
            </a:r>
            <a:r>
              <a:rPr lang="en-US" smtClean="0"/>
              <a:t>PARTNER  </a:t>
            </a:r>
            <a:r>
              <a:rPr lang="en-US" b="1" smtClean="0">
                <a:solidFill>
                  <a:srgbClr val="0070C0"/>
                </a:solidFill>
              </a:rPr>
              <a:t>IC</a:t>
            </a:r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8064" y="5948085"/>
            <a:ext cx="3995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070.4406.2378</a:t>
            </a: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algn="r"/>
            <a:r>
              <a:rPr lang="en-US" altLang="ko-KR" sz="12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iooihc01@naver.com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8064" y="5085184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b="1" dirty="0" err="1" smtClean="0">
                <a:solidFill>
                  <a:srgbClr val="98B5D8"/>
                </a:solidFill>
                <a:latin typeface="나눔고딕" pitchFamily="50" charset="-127"/>
                <a:ea typeface="나눔고딕" pitchFamily="50" charset="-127"/>
              </a:rPr>
              <a:t>바이럴마케팅</a:t>
            </a:r>
            <a:r>
              <a:rPr lang="ko-KR" altLang="en-US" b="1" dirty="0" smtClean="0">
                <a:solidFill>
                  <a:srgbClr val="98B5D8"/>
                </a:solidFill>
                <a:latin typeface="나눔고딕" pitchFamily="50" charset="-127"/>
                <a:ea typeface="나눔고딕" pitchFamily="50" charset="-127"/>
              </a:rPr>
              <a:t> 전문 </a:t>
            </a:r>
            <a:r>
              <a:rPr lang="ko-KR" altLang="en-US" b="1" smtClean="0">
                <a:solidFill>
                  <a:srgbClr val="98B5D8"/>
                </a:solidFill>
                <a:latin typeface="나눔고딕" pitchFamily="50" charset="-127"/>
                <a:ea typeface="나눔고딕" pitchFamily="50" charset="-127"/>
              </a:rPr>
              <a:t>대행 </a:t>
            </a:r>
            <a:r>
              <a:rPr lang="en-US" altLang="ko-KR" b="1" smtClean="0">
                <a:solidFill>
                  <a:srgbClr val="98B5D8"/>
                </a:solidFill>
                <a:latin typeface="나눔고딕" pitchFamily="50" charset="-127"/>
                <a:ea typeface="나눔고딕" pitchFamily="50" charset="-127"/>
              </a:rPr>
              <a:t>IC</a:t>
            </a:r>
            <a:r>
              <a:rPr lang="ko-KR" altLang="en-US" b="1" smtClean="0">
                <a:solidFill>
                  <a:srgbClr val="98B5D8"/>
                </a:solidFill>
                <a:latin typeface="나눔고딕" pitchFamily="50" charset="-127"/>
                <a:ea typeface="나눔고딕" pitchFamily="50" charset="-127"/>
              </a:rPr>
              <a:t>컴즈</a:t>
            </a:r>
            <a:endParaRPr lang="ko-KR" altLang="en-US" b="1" dirty="0">
              <a:solidFill>
                <a:srgbClr val="98B5D8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23"/>
          <p:cNvGrpSpPr/>
          <p:nvPr/>
        </p:nvGrpSpPr>
        <p:grpSpPr>
          <a:xfrm>
            <a:off x="0" y="6250576"/>
            <a:ext cx="9144000" cy="500066"/>
            <a:chOff x="0" y="6286520"/>
            <a:chExt cx="9144000" cy="500066"/>
          </a:xfrm>
        </p:grpSpPr>
        <p:sp>
          <p:nvSpPr>
            <p:cNvPr id="5" name="직사각형 4"/>
            <p:cNvSpPr/>
            <p:nvPr/>
          </p:nvSpPr>
          <p:spPr>
            <a:xfrm>
              <a:off x="0" y="6286520"/>
              <a:ext cx="9144000" cy="500066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5143504" y="6286520"/>
              <a:ext cx="4000496" cy="500066"/>
            </a:xfrm>
            <a:prstGeom prst="rect">
              <a:avLst/>
            </a:prstGeom>
            <a:solidFill>
              <a:srgbClr val="0070C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MARKETING  </a:t>
              </a:r>
              <a:r>
                <a:rPr lang="en-US" smtClean="0"/>
                <a:t>PARTNER  </a:t>
              </a:r>
              <a:r>
                <a:rPr lang="en-US" b="1" smtClean="0">
                  <a:solidFill>
                    <a:srgbClr val="0070C0"/>
                  </a:solidFill>
                </a:rPr>
                <a:t>IC</a:t>
              </a:r>
              <a:endParaRPr lang="ko-KR" altLang="en-US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7" name="직사각형 6"/>
          <p:cNvSpPr/>
          <p:nvPr/>
        </p:nvSpPr>
        <p:spPr>
          <a:xfrm>
            <a:off x="0" y="116632"/>
            <a:ext cx="251520" cy="64807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73180" y="292547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IC</a:t>
            </a:r>
            <a:r>
              <a:rPr lang="ko-KR" altLang="en-US" sz="1600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컴즈</a:t>
            </a:r>
            <a:r>
              <a:rPr lang="ko-KR" altLang="en-US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상품소개</a:t>
            </a:r>
            <a:r>
              <a:rPr lang="en-US" altLang="ko-KR" sz="2000" b="1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5</a:t>
            </a:r>
            <a:endParaRPr lang="ko-KR" altLang="en-US" sz="1600" b="1" dirty="0">
              <a:solidFill>
                <a:srgbClr val="439CC9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 rot="16200000">
            <a:off x="4572000" y="-3807296"/>
            <a:ext cx="0" cy="9144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7504" y="836712"/>
            <a:ext cx="885698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※ 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그외 상품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-&gt; 5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위내 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개월 순위보장 유지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키워드에 따라 견적 차이 발생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endParaRPr lang="en-US" altLang="ko-KR" sz="1600" b="1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ko-KR" altLang="en-US" sz="2000" b="1" smtClean="0">
                <a:solidFill>
                  <a:srgbClr val="00B050"/>
                </a:solidFill>
              </a:rPr>
              <a:t>네이버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연관검색어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개당 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만원 최소 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개키워드 이상 작업가능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endParaRPr lang="en-US" altLang="ko-KR" sz="1600" b="1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16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사이트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기본 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10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만원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자동완성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기본 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만원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지도상위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기본 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10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만원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endParaRPr lang="en-US" altLang="ko-KR" sz="1600" b="1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ko-KR" altLang="en-US" sz="2000" b="1" smtClean="0">
                <a:solidFill>
                  <a:srgbClr val="0070C0"/>
                </a:solidFill>
              </a:rPr>
              <a:t>다음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자동완성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기본 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만원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연관검색어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개당 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만원 최소 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개키워드 이상 작업가능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endParaRPr lang="en-US" altLang="ko-KR" sz="1600" b="1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16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사이트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기본 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10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만원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ko-KR" altLang="en-US" sz="1600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ko-KR" altLang="en-US" sz="16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09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바탕 화면\20120823_141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직사각형 4"/>
          <p:cNvSpPr/>
          <p:nvPr/>
        </p:nvSpPr>
        <p:spPr>
          <a:xfrm>
            <a:off x="0" y="2636912"/>
            <a:ext cx="9144000" cy="1872208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051720" y="2708920"/>
            <a:ext cx="518457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b="1" smtClean="0">
                <a:latin typeface="나눔고딕" pitchFamily="50" charset="-127"/>
                <a:ea typeface="나눔고딕" pitchFamily="50" charset="-127"/>
              </a:rPr>
              <a:t>대학교</a:t>
            </a:r>
            <a:r>
              <a:rPr lang="en-US" altLang="ko-KR" sz="1400" b="1" smtClean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400" b="1" smtClean="0">
                <a:latin typeface="나눔고딕" pitchFamily="50" charset="-127"/>
                <a:ea typeface="나눔고딕" pitchFamily="50" charset="-127"/>
              </a:rPr>
              <a:t>뷰티아카데미</a:t>
            </a:r>
            <a:r>
              <a:rPr lang="en-US" altLang="ko-KR" sz="1400" b="1" dirty="0" smtClean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400" b="1" dirty="0" smtClean="0">
                <a:latin typeface="나눔고딕" pitchFamily="50" charset="-127"/>
                <a:ea typeface="나눔고딕" pitchFamily="50" charset="-127"/>
              </a:rPr>
              <a:t>대형학원</a:t>
            </a:r>
            <a:r>
              <a:rPr lang="en-US" altLang="ko-KR" sz="1400" b="1" dirty="0" smtClean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400" b="1" dirty="0" smtClean="0">
                <a:latin typeface="나눔고딕" pitchFamily="50" charset="-127"/>
                <a:ea typeface="나눔고딕" pitchFamily="50" charset="-127"/>
              </a:rPr>
              <a:t>대형병원 등 </a:t>
            </a:r>
            <a:endParaRPr lang="en-US" altLang="ko-KR" sz="1400" b="1" dirty="0" smtClean="0">
              <a:latin typeface="나눔고딕" pitchFamily="50" charset="-127"/>
              <a:ea typeface="나눔고딕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전국 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70</a:t>
            </a:r>
            <a:r>
              <a:rPr lang="ko-KR" alt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여개의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 광고주 보유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!!</a:t>
            </a:r>
          </a:p>
          <a:p>
            <a:pPr algn="ctr">
              <a:lnSpc>
                <a:spcPct val="150000"/>
              </a:lnSpc>
            </a:pPr>
            <a:r>
              <a:rPr lang="ko-KR" altLang="en-US" sz="1400" b="1" dirty="0" smtClean="0">
                <a:latin typeface="나눔고딕" pitchFamily="50" charset="-127"/>
                <a:ea typeface="나눔고딕" pitchFamily="50" charset="-127"/>
              </a:rPr>
              <a:t>다양한 업종의 광고주와의 제휴로 폭넓은 </a:t>
            </a:r>
            <a:r>
              <a:rPr lang="ko-KR" altLang="en-US" sz="1400" b="1" dirty="0" err="1" smtClean="0">
                <a:latin typeface="나눔고딕" pitchFamily="50" charset="-127"/>
                <a:ea typeface="나눔고딕" pitchFamily="50" charset="-127"/>
              </a:rPr>
              <a:t>포스팅</a:t>
            </a:r>
            <a:r>
              <a:rPr lang="ko-KR" altLang="en-US" sz="1400" b="1" dirty="0" smtClean="0">
                <a:latin typeface="나눔고딕" pitchFamily="50" charset="-127"/>
                <a:ea typeface="나눔고딕" pitchFamily="50" charset="-127"/>
              </a:rPr>
              <a:t> 가능</a:t>
            </a:r>
            <a:endParaRPr lang="en-US" altLang="ko-KR" sz="1400" b="1" dirty="0" smtClean="0">
              <a:latin typeface="나눔고딕" pitchFamily="50" charset="-127"/>
              <a:ea typeface="나눔고딕" pitchFamily="50" charset="-127"/>
            </a:endParaRPr>
          </a:p>
          <a:p>
            <a:pPr algn="ctr">
              <a:lnSpc>
                <a:spcPct val="150000"/>
              </a:lnSpc>
            </a:pPr>
            <a:endParaRPr lang="ko-KR" altLang="en-US" sz="1400" b="1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3"/>
          <p:cNvGrpSpPr/>
          <p:nvPr/>
        </p:nvGrpSpPr>
        <p:grpSpPr>
          <a:xfrm>
            <a:off x="0" y="6250576"/>
            <a:ext cx="9144000" cy="500066"/>
            <a:chOff x="0" y="6286520"/>
            <a:chExt cx="9144000" cy="500066"/>
          </a:xfrm>
        </p:grpSpPr>
        <p:sp>
          <p:nvSpPr>
            <p:cNvPr id="15" name="직사각형 14"/>
            <p:cNvSpPr/>
            <p:nvPr/>
          </p:nvSpPr>
          <p:spPr>
            <a:xfrm>
              <a:off x="0" y="6286520"/>
              <a:ext cx="9144000" cy="500066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5143504" y="6286520"/>
              <a:ext cx="4000496" cy="500066"/>
            </a:xfrm>
            <a:prstGeom prst="rect">
              <a:avLst/>
            </a:prstGeom>
            <a:solidFill>
              <a:srgbClr val="0070C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MARKETING  </a:t>
              </a:r>
              <a:r>
                <a:rPr lang="en-US" smtClean="0"/>
                <a:t>PARTNER  </a:t>
              </a:r>
              <a:r>
                <a:rPr lang="en-US" b="1" smtClean="0">
                  <a:solidFill>
                    <a:srgbClr val="0070C0"/>
                  </a:solidFill>
                </a:rPr>
                <a:t>IC</a:t>
              </a:r>
              <a:endParaRPr lang="ko-KR" altLang="en-US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25" name="직사각형 24"/>
          <p:cNvSpPr/>
          <p:nvPr/>
        </p:nvSpPr>
        <p:spPr>
          <a:xfrm>
            <a:off x="0" y="116632"/>
            <a:ext cx="251520" cy="64807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73180" y="292547"/>
            <a:ext cx="8979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키워드상위노출</a:t>
            </a:r>
            <a:r>
              <a:rPr lang="en-US" altLang="ko-KR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상세설명</a:t>
            </a:r>
            <a:r>
              <a:rPr lang="en-US" altLang="ko-KR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sz="2000" b="1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 블로그</a:t>
            </a:r>
            <a:r>
              <a:rPr lang="en-US" altLang="ko-KR" sz="2000" b="1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지식인</a:t>
            </a:r>
            <a:r>
              <a:rPr lang="en-US" altLang="ko-KR" sz="2000" b="1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웹문서</a:t>
            </a:r>
            <a:r>
              <a:rPr lang="en-US" altLang="ko-KR" sz="2000" b="1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카페</a:t>
            </a:r>
            <a:r>
              <a:rPr lang="en-US" altLang="ko-KR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뉴스 </a:t>
            </a:r>
            <a:r>
              <a:rPr lang="ko-KR" altLang="en-US" sz="2000" b="1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모든영역 가능</a:t>
            </a:r>
            <a:endParaRPr lang="ko-KR" altLang="en-US" sz="2000" b="1" dirty="0">
              <a:solidFill>
                <a:srgbClr val="439CC9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68" name="직사각형 67"/>
          <p:cNvSpPr/>
          <p:nvPr/>
        </p:nvSpPr>
        <p:spPr>
          <a:xfrm>
            <a:off x="12134679" y="-944438"/>
            <a:ext cx="1857372" cy="373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b="1" dirty="0" smtClean="0">
                <a:latin typeface="+mn-ea"/>
              </a:rPr>
              <a:t>       </a:t>
            </a:r>
            <a:endParaRPr lang="ko-KR" altLang="en-US" sz="1400" b="1" dirty="0">
              <a:solidFill>
                <a:srgbClr val="C00000"/>
              </a:solidFill>
              <a:latin typeface="+mn-ea"/>
            </a:endParaRPr>
          </a:p>
        </p:txBody>
      </p:sp>
      <p:cxnSp>
        <p:nvCxnSpPr>
          <p:cNvPr id="20" name="직선 연결선 19"/>
          <p:cNvCxnSpPr/>
          <p:nvPr/>
        </p:nvCxnSpPr>
        <p:spPr>
          <a:xfrm rot="16200000">
            <a:off x="4572000" y="-3807296"/>
            <a:ext cx="0" cy="9144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197" y="3429000"/>
            <a:ext cx="4114803" cy="2647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5000628" y="3143248"/>
            <a:ext cx="2428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smtClean="0">
                <a:solidFill>
                  <a:srgbClr val="439CC9"/>
                </a:solidFill>
                <a:latin typeface="나눔고딕" pitchFamily="50" charset="-127"/>
                <a:ea typeface="나눔고딕" pitchFamily="50" charset="-127"/>
              </a:rPr>
              <a:t>한달 </a:t>
            </a:r>
            <a:r>
              <a:rPr lang="ko-KR" altLang="en-US" sz="1400" b="1" dirty="0" err="1" smtClean="0">
                <a:solidFill>
                  <a:srgbClr val="439CC9"/>
                </a:solidFill>
                <a:latin typeface="나눔고딕" pitchFamily="50" charset="-127"/>
                <a:ea typeface="나눔고딕" pitchFamily="50" charset="-127"/>
              </a:rPr>
              <a:t>보장형</a:t>
            </a:r>
            <a:r>
              <a:rPr lang="ko-KR" altLang="en-US" sz="1400" b="1" dirty="0" smtClean="0">
                <a:solidFill>
                  <a:srgbClr val="439CC9"/>
                </a:solidFill>
                <a:latin typeface="나눔고딕" pitchFamily="50" charset="-127"/>
                <a:ea typeface="나눔고딕" pitchFamily="50" charset="-127"/>
              </a:rPr>
              <a:t> 상위노출</a:t>
            </a:r>
            <a:endParaRPr lang="ko-KR" altLang="en-US" sz="1400" b="1" dirty="0">
              <a:solidFill>
                <a:srgbClr val="439CC9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5143504" y="3571876"/>
            <a:ext cx="3786214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22"/>
            <a:ext cx="4186240" cy="284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0" y="857232"/>
            <a:ext cx="2428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smtClean="0">
                <a:solidFill>
                  <a:srgbClr val="439CC9"/>
                </a:solidFill>
                <a:latin typeface="나눔고딕" pitchFamily="50" charset="-127"/>
                <a:ea typeface="나눔고딕" pitchFamily="50" charset="-127"/>
              </a:rPr>
              <a:t>한달 </a:t>
            </a:r>
            <a:r>
              <a:rPr lang="ko-KR" altLang="en-US" sz="1400" b="1" dirty="0" err="1" smtClean="0">
                <a:solidFill>
                  <a:srgbClr val="439CC9"/>
                </a:solidFill>
                <a:latin typeface="나눔고딕" pitchFamily="50" charset="-127"/>
                <a:ea typeface="나눔고딕" pitchFamily="50" charset="-127"/>
              </a:rPr>
              <a:t>보장형</a:t>
            </a:r>
            <a:r>
              <a:rPr lang="ko-KR" altLang="en-US" sz="1400" b="1" dirty="0" smtClean="0">
                <a:solidFill>
                  <a:srgbClr val="439CC9"/>
                </a:solidFill>
                <a:latin typeface="나눔고딕" pitchFamily="50" charset="-127"/>
                <a:ea typeface="나눔고딕" pitchFamily="50" charset="-127"/>
              </a:rPr>
              <a:t> 상위노출</a:t>
            </a:r>
            <a:endParaRPr lang="ko-KR" altLang="en-US" sz="1400" b="1" dirty="0">
              <a:solidFill>
                <a:srgbClr val="439CC9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42876" y="1857364"/>
            <a:ext cx="3786214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142844" y="2928934"/>
            <a:ext cx="3786214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4357686" y="1285860"/>
            <a:ext cx="4463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블로그</a:t>
            </a:r>
            <a:r>
              <a:rPr lang="en-US" altLang="ko-KR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지식인</a:t>
            </a:r>
            <a:r>
              <a:rPr lang="en-US" altLang="ko-KR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카페</a:t>
            </a:r>
            <a:r>
              <a:rPr lang="en-US" altLang="ko-KR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웹문서 상위 </a:t>
            </a:r>
            <a:r>
              <a:rPr lang="en-US" altLang="ko-KR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1~5</a:t>
            </a:r>
            <a:r>
              <a:rPr lang="ko-KR" altLang="en-US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위내로 한달동안 순위보장</a:t>
            </a:r>
            <a:r>
              <a:rPr lang="en-US" altLang="ko-KR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ko-KR" altLang="en-US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노출수와 엄청난 홍보효과</a:t>
            </a:r>
            <a:r>
              <a:rPr lang="en-US" altLang="ko-KR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ko-KR" altLang="en-US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키워드의 경쟁에 따라 가격이 책정되고 있지만 견적이 높은 키워드는</a:t>
            </a:r>
            <a:r>
              <a:rPr lang="en-US" altLang="ko-KR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그만큼 조회수나 효과가 높기 때문에 비용대비 효율적입니다</a:t>
            </a:r>
            <a:r>
              <a:rPr lang="en-US" altLang="ko-KR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!</a:t>
            </a:r>
          </a:p>
        </p:txBody>
      </p:sp>
      <p:sp>
        <p:nvSpPr>
          <p:cNvPr id="30" name="직사각형 29"/>
          <p:cNvSpPr/>
          <p:nvPr/>
        </p:nvSpPr>
        <p:spPr>
          <a:xfrm flipH="1">
            <a:off x="4285108" y="1428736"/>
            <a:ext cx="144016" cy="144016"/>
          </a:xfrm>
          <a:prstGeom prst="rect">
            <a:avLst/>
          </a:prstGeom>
          <a:noFill/>
          <a:ln w="38100">
            <a:solidFill>
              <a:srgbClr val="159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746" y="0"/>
            <a:ext cx="91743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0" y="1142984"/>
            <a:ext cx="9144000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ko-KR" altLang="en-US" sz="36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함께 </a:t>
            </a:r>
            <a:r>
              <a:rPr lang="ko-KR" altLang="en-US" sz="3600" dirty="0" smtClean="0">
                <a:solidFill>
                  <a:srgbClr val="92D050"/>
                </a:solidFill>
                <a:latin typeface="HY강B" pitchFamily="18" charset="-127"/>
                <a:ea typeface="HY강B" pitchFamily="18" charset="-127"/>
              </a:rPr>
              <a:t>성공스토리</a:t>
            </a:r>
            <a:r>
              <a:rPr lang="ko-KR" altLang="en-US" sz="36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를 써나가고 싶습니다</a:t>
            </a:r>
            <a:r>
              <a:rPr lang="en-US" altLang="ko-KR" sz="3600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.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3140404" y="3214686"/>
            <a:ext cx="3108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감 사 합 </a:t>
            </a:r>
            <a:r>
              <a:rPr lang="ko-KR" altLang="en-US" sz="3600" dirty="0" err="1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니</a:t>
            </a:r>
            <a:r>
              <a:rPr lang="ko-KR" altLang="en-US" sz="3600" dirty="0">
                <a:solidFill>
                  <a:schemeClr val="bg1"/>
                </a:solidFill>
                <a:latin typeface="HY강B" pitchFamily="18" charset="-127"/>
                <a:ea typeface="HY강B" pitchFamily="18" charset="-127"/>
              </a:rPr>
              <a:t> 다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50057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대표전화 </a:t>
            </a:r>
            <a:r>
              <a:rPr lang="en-US" altLang="ko-KR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: </a:t>
            </a:r>
            <a:r>
              <a:rPr lang="en-US" altLang="ko-KR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070.4406.2378</a:t>
            </a:r>
            <a:endParaRPr lang="ko-KR" altLang="en-US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8224" y="6549026"/>
            <a:ext cx="2555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바이럴마케팅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전문 </a:t>
            </a:r>
            <a:r>
              <a:rPr lang="ko-KR" altLang="en-US" sz="12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대행 </a:t>
            </a:r>
            <a:r>
              <a:rPr lang="en-US" altLang="ko-KR" sz="12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IC</a:t>
            </a:r>
            <a:r>
              <a:rPr lang="ko-KR" altLang="en-US" sz="12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컴즈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3"/>
          <p:cNvGrpSpPr/>
          <p:nvPr/>
        </p:nvGrpSpPr>
        <p:grpSpPr>
          <a:xfrm>
            <a:off x="0" y="6286520"/>
            <a:ext cx="9144000" cy="500066"/>
            <a:chOff x="0" y="6286520"/>
            <a:chExt cx="9144000" cy="500066"/>
          </a:xfrm>
        </p:grpSpPr>
        <p:sp>
          <p:nvSpPr>
            <p:cNvPr id="15" name="직사각형 14"/>
            <p:cNvSpPr/>
            <p:nvPr/>
          </p:nvSpPr>
          <p:spPr>
            <a:xfrm>
              <a:off x="0" y="6286520"/>
              <a:ext cx="9144000" cy="500066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5143504" y="6286520"/>
              <a:ext cx="4000496" cy="500066"/>
            </a:xfrm>
            <a:prstGeom prst="rect">
              <a:avLst/>
            </a:prstGeom>
            <a:solidFill>
              <a:srgbClr val="0070C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MARKETING  </a:t>
              </a:r>
              <a:r>
                <a:rPr lang="en-US" smtClean="0"/>
                <a:t>PARTNER  </a:t>
              </a:r>
              <a:r>
                <a:rPr lang="en-US" b="1" smtClean="0">
                  <a:solidFill>
                    <a:srgbClr val="0070C0"/>
                  </a:solidFill>
                </a:rPr>
                <a:t>IC</a:t>
              </a:r>
              <a:endParaRPr lang="ko-KR" altLang="en-US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25" name="직사각형 24"/>
          <p:cNvSpPr/>
          <p:nvPr/>
        </p:nvSpPr>
        <p:spPr>
          <a:xfrm>
            <a:off x="0" y="116632"/>
            <a:ext cx="251520" cy="64807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3" name="직선 연결선 32"/>
          <p:cNvCxnSpPr/>
          <p:nvPr/>
        </p:nvCxnSpPr>
        <p:spPr>
          <a:xfrm>
            <a:off x="1547664" y="764704"/>
            <a:ext cx="0" cy="540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33"/>
          <p:cNvSpPr/>
          <p:nvPr/>
        </p:nvSpPr>
        <p:spPr>
          <a:xfrm>
            <a:off x="8896613" y="116632"/>
            <a:ext cx="252000" cy="64807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5" name="직선 연결선 34"/>
          <p:cNvCxnSpPr/>
          <p:nvPr/>
        </p:nvCxnSpPr>
        <p:spPr>
          <a:xfrm rot="16200000">
            <a:off x="4572000" y="-3807296"/>
            <a:ext cx="0" cy="9144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71600" y="1052736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01</a:t>
            </a:r>
            <a:endParaRPr lang="ko-KR" altLang="en-US" sz="2800" b="1" dirty="0" smtClean="0">
              <a:solidFill>
                <a:srgbClr val="439CC9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71600" y="1643050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02</a:t>
            </a:r>
            <a:endParaRPr lang="ko-KR" altLang="en-US" sz="2800" b="1" dirty="0" smtClean="0">
              <a:solidFill>
                <a:srgbClr val="439CC9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1600" y="3048656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03</a:t>
            </a:r>
            <a:endParaRPr lang="ko-KR" altLang="en-US" sz="2800" b="1" dirty="0" smtClean="0">
              <a:solidFill>
                <a:srgbClr val="439CC9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1600" y="3691598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04</a:t>
            </a:r>
            <a:endParaRPr lang="ko-KR" altLang="en-US" sz="2800" b="1" dirty="0" smtClean="0">
              <a:solidFill>
                <a:srgbClr val="439CC9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1600" y="4286256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05</a:t>
            </a:r>
            <a:endParaRPr lang="ko-KR" altLang="en-US" sz="2800" b="1" dirty="0" smtClean="0">
              <a:solidFill>
                <a:srgbClr val="439CC9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27" name="직선 연결선 26"/>
          <p:cNvCxnSpPr/>
          <p:nvPr/>
        </p:nvCxnSpPr>
        <p:spPr>
          <a:xfrm flipV="1">
            <a:off x="3953358" y="1309441"/>
            <a:ext cx="324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/>
          <p:cNvCxnSpPr/>
          <p:nvPr/>
        </p:nvCxnSpPr>
        <p:spPr>
          <a:xfrm flipV="1">
            <a:off x="3964397" y="1890401"/>
            <a:ext cx="324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/>
          <p:cNvCxnSpPr/>
          <p:nvPr/>
        </p:nvCxnSpPr>
        <p:spPr>
          <a:xfrm flipV="1">
            <a:off x="4046678" y="3315171"/>
            <a:ext cx="324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604316" y="1095127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HY강B" pitchFamily="18" charset="-127"/>
                <a:ea typeface="HY강B" pitchFamily="18" charset="-127"/>
              </a:rPr>
              <a:t>3P</a:t>
            </a:r>
            <a:endParaRPr lang="ko-KR" alt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380312" y="1643050"/>
            <a:ext cx="1101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HY강B" pitchFamily="18" charset="-127"/>
                <a:ea typeface="HY강B" pitchFamily="18" charset="-127"/>
              </a:rPr>
              <a:t>4P~6P</a:t>
            </a:r>
            <a:endParaRPr lang="ko-KR" alt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97636" y="3067820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HY강B" pitchFamily="18" charset="-127"/>
                <a:ea typeface="HY강B" pitchFamily="18" charset="-127"/>
              </a:rPr>
              <a:t>7P</a:t>
            </a:r>
            <a:endParaRPr lang="ko-KR" alt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91680" y="2075098"/>
            <a:ext cx="1928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itchFamily="18" charset="-127"/>
                <a:ea typeface="HY강B" pitchFamily="18" charset="-127"/>
              </a:rPr>
              <a:t>바이럴마케팅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itchFamily="18" charset="-127"/>
                <a:ea typeface="HY강B" pitchFamily="18" charset="-127"/>
              </a:rPr>
              <a:t> 진행 절차</a:t>
            </a: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HY강B" pitchFamily="18" charset="-127"/>
              <a:ea typeface="HY강B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itchFamily="18" charset="-127"/>
                <a:ea typeface="HY강B" pitchFamily="18" charset="-127"/>
              </a:rPr>
              <a:t>블로그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itchFamily="18" charset="-127"/>
                <a:ea typeface="HY강B" pitchFamily="18" charset="-127"/>
              </a:rPr>
              <a:t> 관리 전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itchFamily="18" charset="-127"/>
                <a:ea typeface="HY강B" pitchFamily="18" charset="-127"/>
              </a:rPr>
              <a:t>/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itchFamily="18" charset="-127"/>
                <a:ea typeface="HY강B" pitchFamily="18" charset="-127"/>
              </a:rPr>
              <a:t>후</a:t>
            </a: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HY강B" pitchFamily="18" charset="-127"/>
              <a:ea typeface="HY강B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itchFamily="18" charset="-127"/>
                <a:ea typeface="HY강B" pitchFamily="18" charset="-127"/>
              </a:rPr>
              <a:t>상품소개</a:t>
            </a:r>
          </a:p>
        </p:txBody>
      </p:sp>
      <p:cxnSp>
        <p:nvCxnSpPr>
          <p:cNvPr id="41" name="직선 연결선 40"/>
          <p:cNvCxnSpPr/>
          <p:nvPr/>
        </p:nvCxnSpPr>
        <p:spPr>
          <a:xfrm flipV="1">
            <a:off x="4453994" y="2258472"/>
            <a:ext cx="252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/>
          <p:cNvCxnSpPr/>
          <p:nvPr/>
        </p:nvCxnSpPr>
        <p:spPr>
          <a:xfrm flipV="1">
            <a:off x="4453994" y="2544224"/>
            <a:ext cx="252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/>
          <p:cNvCxnSpPr/>
          <p:nvPr/>
        </p:nvCxnSpPr>
        <p:spPr>
          <a:xfrm flipV="1">
            <a:off x="4453994" y="2846301"/>
            <a:ext cx="252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096840" y="2093571"/>
            <a:ext cx="571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HY강B" pitchFamily="18" charset="-127"/>
                <a:ea typeface="HY강B" pitchFamily="18" charset="-127"/>
              </a:rPr>
              <a:t>4P</a:t>
            </a:r>
            <a:endParaRPr lang="ko-KR" altLang="en-US" sz="1400" dirty="0">
              <a:solidFill>
                <a:schemeClr val="accent1">
                  <a:lumMod val="60000"/>
                  <a:lumOff val="40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096840" y="2379323"/>
            <a:ext cx="571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HY강B" pitchFamily="18" charset="-127"/>
                <a:ea typeface="HY강B" pitchFamily="18" charset="-127"/>
              </a:rPr>
              <a:t>5P</a:t>
            </a:r>
            <a:endParaRPr lang="ko-KR" altLang="en-US" sz="1400" dirty="0">
              <a:solidFill>
                <a:schemeClr val="accent1">
                  <a:lumMod val="60000"/>
                  <a:lumOff val="40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096840" y="2703425"/>
            <a:ext cx="571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HY강B" pitchFamily="18" charset="-127"/>
                <a:ea typeface="HY강B" pitchFamily="18" charset="-127"/>
              </a:rPr>
              <a:t>6P</a:t>
            </a:r>
            <a:endParaRPr lang="ko-KR" altLang="en-US" sz="1400" dirty="0">
              <a:solidFill>
                <a:schemeClr val="accent1">
                  <a:lumMod val="60000"/>
                  <a:lumOff val="40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  <p:cxnSp>
        <p:nvCxnSpPr>
          <p:cNvPr id="47" name="직선 연결선 46"/>
          <p:cNvCxnSpPr/>
          <p:nvPr/>
        </p:nvCxnSpPr>
        <p:spPr>
          <a:xfrm flipV="1">
            <a:off x="4078577" y="3958113"/>
            <a:ext cx="324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729535" y="3710762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HY강B" pitchFamily="18" charset="-127"/>
                <a:ea typeface="HY강B" pitchFamily="18" charset="-127"/>
              </a:rPr>
              <a:t>8P</a:t>
            </a:r>
            <a:endParaRPr lang="ko-KR" alt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  <p:cxnSp>
        <p:nvCxnSpPr>
          <p:cNvPr id="49" name="직선 연결선 48"/>
          <p:cNvCxnSpPr/>
          <p:nvPr/>
        </p:nvCxnSpPr>
        <p:spPr>
          <a:xfrm flipV="1">
            <a:off x="4169382" y="4552201"/>
            <a:ext cx="324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740352" y="4347811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HY강B" pitchFamily="18" charset="-127"/>
                <a:ea typeface="HY강B" pitchFamily="18" charset="-127"/>
              </a:rPr>
              <a:t>9P</a:t>
            </a:r>
            <a:endParaRPr lang="ko-KR" alt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619672" y="1146230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바이럴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마케팅의 필요성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619672" y="1736544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블로그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관리 상세설명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619672" y="3139828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바이럴마케팅의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효과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619672" y="3764147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IC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컴즈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제휴업체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619672" y="4377428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키워드상위노출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73180" y="313813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목차</a:t>
            </a:r>
            <a:r>
              <a:rPr lang="ko-KR" altLang="en-US" sz="1600" dirty="0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안내</a:t>
            </a:r>
            <a:endParaRPr lang="ko-KR" altLang="en-US" sz="1600" dirty="0">
              <a:solidFill>
                <a:srgbClr val="439CC9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62000" y="4977482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06</a:t>
            </a:r>
            <a:endParaRPr lang="ko-KR" altLang="en-US" sz="2800" b="1" dirty="0" smtClean="0">
              <a:solidFill>
                <a:srgbClr val="439CC9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51" name="직선 연결선 50"/>
          <p:cNvCxnSpPr/>
          <p:nvPr/>
        </p:nvCxnSpPr>
        <p:spPr>
          <a:xfrm flipV="1">
            <a:off x="4159782" y="5243427"/>
            <a:ext cx="324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730752" y="5039037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HY강B" pitchFamily="18" charset="-127"/>
                <a:ea typeface="HY강B" pitchFamily="18" charset="-127"/>
              </a:rPr>
              <a:t>11P</a:t>
            </a:r>
            <a:endParaRPr lang="ko-KR" alt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610072" y="5068654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웹문서 상세설명</a:t>
            </a:r>
            <a:endParaRPr lang="ko-KR" alt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685905" y="5350416"/>
            <a:ext cx="1928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itchFamily="18" charset="-127"/>
                <a:ea typeface="HY강B" pitchFamily="18" charset="-127"/>
              </a:rPr>
              <a:t>공식사이트 리뉴얼</a:t>
            </a:r>
            <a:endParaRPr lang="en-US" altLang="ko-KR" sz="1200" b="1" smtClean="0">
              <a:solidFill>
                <a:schemeClr val="tx1">
                  <a:lumMod val="65000"/>
                  <a:lumOff val="35000"/>
                </a:schemeClr>
              </a:solidFill>
              <a:latin typeface="HY강B" pitchFamily="18" charset="-127"/>
              <a:ea typeface="HY강B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itchFamily="18" charset="-127"/>
                <a:ea typeface="HY강B" pitchFamily="18" charset="-127"/>
              </a:rPr>
              <a:t>키워드 상위노출</a:t>
            </a:r>
            <a:endParaRPr lang="ko-KR" altLang="en-US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  <p:cxnSp>
        <p:nvCxnSpPr>
          <p:cNvPr id="55" name="직선 연결선 54"/>
          <p:cNvCxnSpPr/>
          <p:nvPr/>
        </p:nvCxnSpPr>
        <p:spPr>
          <a:xfrm flipV="1">
            <a:off x="4448219" y="5533790"/>
            <a:ext cx="252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연결선 55"/>
          <p:cNvCxnSpPr/>
          <p:nvPr/>
        </p:nvCxnSpPr>
        <p:spPr>
          <a:xfrm flipV="1">
            <a:off x="4448219" y="5819542"/>
            <a:ext cx="252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091065" y="5368889"/>
            <a:ext cx="571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HY강B" pitchFamily="18" charset="-127"/>
                <a:ea typeface="HY강B" pitchFamily="18" charset="-127"/>
              </a:rPr>
              <a:t>11P</a:t>
            </a:r>
            <a:endParaRPr lang="ko-KR" altLang="en-US" sz="1400" dirty="0">
              <a:solidFill>
                <a:schemeClr val="accent1">
                  <a:lumMod val="60000"/>
                  <a:lumOff val="40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091065" y="5654641"/>
            <a:ext cx="571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HY강B" pitchFamily="18" charset="-127"/>
                <a:ea typeface="HY강B" pitchFamily="18" charset="-127"/>
              </a:rPr>
              <a:t>12P</a:t>
            </a:r>
            <a:endParaRPr lang="ko-KR" altLang="en-US" sz="1400" dirty="0">
              <a:solidFill>
                <a:schemeClr val="accent1">
                  <a:lumMod val="60000"/>
                  <a:lumOff val="40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08116" y="3789040"/>
            <a:ext cx="7572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>
                <a:solidFill>
                  <a:srgbClr val="439CC9"/>
                </a:solidFill>
                <a:latin typeface="나눔고딕" pitchFamily="50" charset="-127"/>
                <a:ea typeface="나눔고딕" pitchFamily="50" charset="-127"/>
              </a:rPr>
              <a:t>전국</a:t>
            </a:r>
            <a:r>
              <a:rPr lang="en-US" altLang="ko-KR" sz="1400" b="1" dirty="0" smtClean="0">
                <a:solidFill>
                  <a:srgbClr val="439CC9"/>
                </a:solidFill>
                <a:latin typeface="나눔고딕" pitchFamily="50" charset="-127"/>
                <a:ea typeface="나눔고딕" pitchFamily="50" charset="-127"/>
              </a:rPr>
              <a:t> 70</a:t>
            </a:r>
            <a:r>
              <a:rPr lang="ko-KR" altLang="en-US" sz="1400" b="1" dirty="0" smtClean="0">
                <a:solidFill>
                  <a:srgbClr val="439CC9"/>
                </a:solidFill>
                <a:latin typeface="나눔고딕" pitchFamily="50" charset="-127"/>
                <a:ea typeface="나눔고딕" pitchFamily="50" charset="-127"/>
              </a:rPr>
              <a:t>여 광고주가 선택</a:t>
            </a:r>
            <a:r>
              <a:rPr lang="en-US" altLang="ko-KR" sz="1400" b="1" dirty="0" smtClean="0">
                <a:solidFill>
                  <a:srgbClr val="439CC9"/>
                </a:solidFill>
                <a:latin typeface="나눔고딕" pitchFamily="50" charset="-127"/>
                <a:ea typeface="나눔고딕" pitchFamily="50" charset="-127"/>
              </a:rPr>
              <a:t>!</a:t>
            </a:r>
            <a:r>
              <a:rPr lang="ko-KR" altLang="en-US" sz="1400" b="1" dirty="0" smtClean="0">
                <a:solidFill>
                  <a:srgbClr val="439CC9"/>
                </a:solidFill>
                <a:latin typeface="나눔고딕" pitchFamily="50" charset="-127"/>
                <a:ea typeface="나눔고딕" pitchFamily="50" charset="-127"/>
              </a:rPr>
              <a:t> 동종업계 최저비용으로 진행가능</a:t>
            </a:r>
            <a:endParaRPr lang="ko-KR" altLang="en-US" sz="1400" b="1" dirty="0">
              <a:solidFill>
                <a:srgbClr val="439CC9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19672" y="1196752"/>
            <a:ext cx="714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>
                <a:solidFill>
                  <a:srgbClr val="439CC9"/>
                </a:solidFill>
                <a:latin typeface="나눔고딕" pitchFamily="50" charset="-127"/>
                <a:ea typeface="나눔고딕" pitchFamily="50" charset="-127"/>
              </a:rPr>
              <a:t>회사</a:t>
            </a:r>
            <a:r>
              <a:rPr lang="en-US" altLang="ko-KR" sz="1400" b="1" dirty="0" smtClean="0">
                <a:solidFill>
                  <a:srgbClr val="439CC9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400" b="1" dirty="0" smtClean="0">
                <a:solidFill>
                  <a:srgbClr val="439CC9"/>
                </a:solidFill>
                <a:latin typeface="나눔고딕" pitchFamily="50" charset="-127"/>
                <a:ea typeface="나눔고딕" pitchFamily="50" charset="-127"/>
              </a:rPr>
              <a:t>업체</a:t>
            </a:r>
            <a:r>
              <a:rPr lang="en-US" altLang="ko-KR" sz="1400" b="1" dirty="0" smtClean="0">
                <a:solidFill>
                  <a:srgbClr val="439CC9"/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400" b="1" dirty="0" smtClean="0">
                <a:solidFill>
                  <a:srgbClr val="439CC9"/>
                </a:solidFill>
                <a:latin typeface="나눔고딕" pitchFamily="50" charset="-127"/>
                <a:ea typeface="나눔고딕" pitchFamily="50" charset="-127"/>
              </a:rPr>
              <a:t>를 어떻게 하면 효과적으로 사람들에게 알릴 수 있을까</a:t>
            </a:r>
            <a:r>
              <a:rPr lang="en-US" altLang="ko-KR" sz="1400" b="1" dirty="0" smtClean="0">
                <a:solidFill>
                  <a:srgbClr val="439CC9"/>
                </a:solidFill>
                <a:latin typeface="나눔고딕" pitchFamily="50" charset="-127"/>
                <a:ea typeface="나눔고딕" pitchFamily="50" charset="-127"/>
              </a:rPr>
              <a:t>?</a:t>
            </a:r>
            <a:endParaRPr lang="ko-KR" altLang="en-US" sz="1400" b="1" dirty="0">
              <a:solidFill>
                <a:srgbClr val="439CC9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51562" y="1484784"/>
            <a:ext cx="57727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1. </a:t>
            </a:r>
            <a:r>
              <a:rPr lang="ko-KR" altLang="en-US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기껏해서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 만들어 놓은 홈페이지에는 아무도 오지 않고</a:t>
            </a:r>
            <a:endParaRPr lang="en-US" altLang="ko-KR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2. 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아무리 좋은 서비스와 상품을 가지고 있어도 사람들이 모르면 아무 쓸모가 없고</a:t>
            </a:r>
            <a:endParaRPr lang="en-US" altLang="ko-KR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3. 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키워드 광고는 너무 비싸고 효과가 적다</a:t>
            </a:r>
            <a:endParaRPr lang="en-US" altLang="ko-KR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의료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교육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금융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판매영업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쇼핑몰 등 모든 업종들이 비용대비 가장 효과적으로 </a:t>
            </a:r>
            <a:endParaRPr lang="en-US" altLang="ko-KR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온라인 상에서 홍보를 하고 </a:t>
            </a:r>
            <a:r>
              <a:rPr lang="ko-KR" altLang="en-US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싶을때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 사람들은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바이럴마케팅을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 선택합니다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.</a:t>
            </a:r>
            <a:endParaRPr lang="ko-KR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51562" y="4149080"/>
            <a:ext cx="555674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ko-KR" altLang="en-US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웅진싱크빅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한양대학교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GAC , </a:t>
            </a:r>
            <a:r>
              <a:rPr lang="ko-KR" altLang="en-US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뷰티아카데미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전국 대형병원 등 </a:t>
            </a:r>
            <a:r>
              <a:rPr lang="ko-KR" altLang="en-US" sz="1200" b="1" dirty="0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전국 </a:t>
            </a:r>
            <a:r>
              <a:rPr lang="en-US" altLang="ko-KR" sz="1200" b="1" dirty="0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70</a:t>
            </a:r>
            <a:r>
              <a:rPr lang="ko-KR" altLang="en-US" sz="1200" b="1" dirty="0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여 개</a:t>
            </a:r>
            <a:endParaRPr lang="en-US" altLang="ko-KR" sz="1200" b="1" dirty="0" smtClean="0">
              <a:solidFill>
                <a:srgbClr val="C00000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ko-KR" altLang="en-US" sz="1200" b="1" dirty="0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이상의 광고주가 현재 </a:t>
            </a:r>
            <a:r>
              <a:rPr lang="ko-KR" altLang="en-US" sz="1200" b="1" dirty="0" err="1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바이럴멘토를</a:t>
            </a:r>
            <a:r>
              <a:rPr lang="ko-KR" altLang="en-US" sz="1200" b="1" dirty="0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 통해 홍보활동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을 </a:t>
            </a:r>
            <a:r>
              <a:rPr lang="ko-KR" altLang="en-US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하고있습니다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ko-KR" altLang="en-US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타업체의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 유사 </a:t>
            </a:r>
            <a:r>
              <a:rPr lang="ko-KR" altLang="en-US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바이럴상품과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 비교하여 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30~50% 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저렴한 업계최저비용으로</a:t>
            </a:r>
            <a:endParaRPr lang="en-US" altLang="ko-KR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이미 </a:t>
            </a:r>
            <a:r>
              <a:rPr lang="ko-KR" altLang="en-US" sz="1200" b="1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입증받은</a:t>
            </a:r>
            <a:r>
              <a:rPr lang="ko-KR" altLang="en-US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IC</a:t>
            </a:r>
            <a:r>
              <a:rPr lang="ko-KR" altLang="en-US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컴즈</a:t>
            </a:r>
            <a:r>
              <a:rPr lang="ko-KR" altLang="en-US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의 </a:t>
            </a:r>
            <a:r>
              <a:rPr lang="ko-KR" altLang="en-US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바이럴마케팅을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 체험할 </a:t>
            </a:r>
            <a:r>
              <a:rPr lang="ko-KR" altLang="en-US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수있습니다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.</a:t>
            </a:r>
          </a:p>
        </p:txBody>
      </p:sp>
      <p:grpSp>
        <p:nvGrpSpPr>
          <p:cNvPr id="24" name="그룹 23"/>
          <p:cNvGrpSpPr/>
          <p:nvPr/>
        </p:nvGrpSpPr>
        <p:grpSpPr>
          <a:xfrm>
            <a:off x="0" y="6286520"/>
            <a:ext cx="9144000" cy="500066"/>
            <a:chOff x="0" y="6286520"/>
            <a:chExt cx="9144000" cy="500066"/>
          </a:xfrm>
        </p:grpSpPr>
        <p:sp>
          <p:nvSpPr>
            <p:cNvPr id="15" name="직사각형 14"/>
            <p:cNvSpPr/>
            <p:nvPr/>
          </p:nvSpPr>
          <p:spPr>
            <a:xfrm>
              <a:off x="0" y="6286520"/>
              <a:ext cx="9144000" cy="500066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5143504" y="6286520"/>
              <a:ext cx="4000496" cy="500066"/>
            </a:xfrm>
            <a:prstGeom prst="rect">
              <a:avLst/>
            </a:prstGeom>
            <a:solidFill>
              <a:srgbClr val="0070C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MARKETING  </a:t>
              </a:r>
              <a:r>
                <a:rPr lang="en-US" smtClean="0"/>
                <a:t>PARTNER  </a:t>
              </a:r>
              <a:r>
                <a:rPr lang="en-US" b="1" smtClean="0">
                  <a:solidFill>
                    <a:srgbClr val="0070C0"/>
                  </a:solidFill>
                </a:rPr>
                <a:t>IC</a:t>
              </a:r>
              <a:endParaRPr lang="ko-KR" altLang="en-US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25" name="직사각형 24"/>
          <p:cNvSpPr/>
          <p:nvPr/>
        </p:nvSpPr>
        <p:spPr>
          <a:xfrm>
            <a:off x="0" y="116632"/>
            <a:ext cx="251520" cy="64807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73180" y="292547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err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바이럴</a:t>
            </a:r>
            <a:r>
              <a:rPr lang="ko-KR" altLang="en-US" sz="1600" dirty="0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 마케팅의 </a:t>
            </a:r>
            <a:r>
              <a:rPr lang="ko-KR" altLang="en-US" sz="2000" b="1" dirty="0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필요성</a:t>
            </a:r>
            <a:endParaRPr lang="ko-KR" altLang="en-US" sz="1600" b="1" dirty="0">
              <a:solidFill>
                <a:srgbClr val="439CC9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692006" y="1427205"/>
            <a:ext cx="15712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왜</a:t>
            </a:r>
            <a:r>
              <a:rPr lang="en-US" altLang="ko-KR" sz="1000" dirty="0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? </a:t>
            </a:r>
            <a:r>
              <a:rPr lang="ko-KR" altLang="en-US" sz="1000" dirty="0" err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바이럴마케팅을</a:t>
            </a:r>
            <a:r>
              <a:rPr lang="ko-KR" altLang="en-US" sz="1000" dirty="0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 하는가</a:t>
            </a:r>
            <a:endParaRPr lang="ko-KR" altLang="en-US" sz="1000" dirty="0">
              <a:solidFill>
                <a:srgbClr val="439CC9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33" name="직선 연결선 32"/>
          <p:cNvCxnSpPr/>
          <p:nvPr/>
        </p:nvCxnSpPr>
        <p:spPr>
          <a:xfrm>
            <a:off x="1547664" y="764704"/>
            <a:ext cx="0" cy="540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33"/>
          <p:cNvSpPr/>
          <p:nvPr/>
        </p:nvSpPr>
        <p:spPr>
          <a:xfrm>
            <a:off x="8896613" y="116632"/>
            <a:ext cx="252000" cy="64807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5" name="직선 연결선 34"/>
          <p:cNvCxnSpPr/>
          <p:nvPr/>
        </p:nvCxnSpPr>
        <p:spPr>
          <a:xfrm rot="16200000">
            <a:off x="4572000" y="-3807296"/>
            <a:ext cx="0" cy="9144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71600" y="1052736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01</a:t>
            </a:r>
            <a:endParaRPr lang="ko-KR" altLang="en-US" sz="2800" b="1" dirty="0" smtClean="0">
              <a:solidFill>
                <a:srgbClr val="439CC9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71600" y="3697868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02</a:t>
            </a:r>
            <a:endParaRPr lang="ko-KR" altLang="en-US" sz="2800" b="1" dirty="0" smtClean="0">
              <a:solidFill>
                <a:srgbClr val="439CC9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39" name="그룹 38"/>
          <p:cNvGrpSpPr/>
          <p:nvPr/>
        </p:nvGrpSpPr>
        <p:grpSpPr>
          <a:xfrm>
            <a:off x="6804248" y="4221088"/>
            <a:ext cx="2339752" cy="1944216"/>
            <a:chOff x="7271792" y="4509120"/>
            <a:chExt cx="1872208" cy="1656184"/>
          </a:xfrm>
        </p:grpSpPr>
        <p:pic>
          <p:nvPicPr>
            <p:cNvPr id="4098" name="Picture 2" descr="C:\Documents and Settings\xp\바탕 화면\무료이미지\바이럴마케팅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47872" y="4509120"/>
              <a:ext cx="1796128" cy="1571612"/>
            </a:xfrm>
            <a:prstGeom prst="rect">
              <a:avLst/>
            </a:prstGeom>
            <a:noFill/>
          </p:spPr>
        </p:pic>
        <p:sp>
          <p:nvSpPr>
            <p:cNvPr id="38" name="직사각형 37"/>
            <p:cNvSpPr/>
            <p:nvPr/>
          </p:nvSpPr>
          <p:spPr>
            <a:xfrm>
              <a:off x="7271792" y="4509120"/>
              <a:ext cx="1872208" cy="1656184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3"/>
          <p:cNvGrpSpPr/>
          <p:nvPr/>
        </p:nvGrpSpPr>
        <p:grpSpPr>
          <a:xfrm>
            <a:off x="0" y="6250576"/>
            <a:ext cx="9144000" cy="500066"/>
            <a:chOff x="0" y="6286520"/>
            <a:chExt cx="9144000" cy="500066"/>
          </a:xfrm>
        </p:grpSpPr>
        <p:sp>
          <p:nvSpPr>
            <p:cNvPr id="15" name="직사각형 14"/>
            <p:cNvSpPr/>
            <p:nvPr/>
          </p:nvSpPr>
          <p:spPr>
            <a:xfrm>
              <a:off x="0" y="6286520"/>
              <a:ext cx="9144000" cy="500066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5143504" y="6286520"/>
              <a:ext cx="4000496" cy="500066"/>
            </a:xfrm>
            <a:prstGeom prst="rect">
              <a:avLst/>
            </a:prstGeom>
            <a:solidFill>
              <a:srgbClr val="0070C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MARKETING  </a:t>
              </a:r>
              <a:r>
                <a:rPr lang="en-US" smtClean="0"/>
                <a:t>PARTNER  </a:t>
              </a:r>
              <a:r>
                <a:rPr lang="en-US" b="1" smtClean="0">
                  <a:solidFill>
                    <a:srgbClr val="0070C0"/>
                  </a:solidFill>
                </a:rPr>
                <a:t>IC</a:t>
              </a:r>
              <a:endParaRPr lang="ko-KR" altLang="en-US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25" name="직사각형 24"/>
          <p:cNvSpPr/>
          <p:nvPr/>
        </p:nvSpPr>
        <p:spPr>
          <a:xfrm>
            <a:off x="0" y="116632"/>
            <a:ext cx="251520" cy="64807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73180" y="292547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err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바이럴</a:t>
            </a:r>
            <a:r>
              <a:rPr lang="ko-KR" altLang="en-US" sz="1600" dirty="0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 마케팅의 </a:t>
            </a:r>
            <a:r>
              <a:rPr lang="ko-KR" altLang="en-US" sz="2000" b="1" dirty="0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진행절차</a:t>
            </a:r>
            <a:endParaRPr lang="ko-KR" altLang="en-US" sz="1600" b="1" dirty="0">
              <a:solidFill>
                <a:srgbClr val="439CC9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542236" y="1217658"/>
            <a:ext cx="12961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err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블로그</a:t>
            </a:r>
            <a:r>
              <a:rPr lang="ko-KR" altLang="en-US" sz="1000" dirty="0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 관리 상세설명</a:t>
            </a:r>
            <a:endParaRPr lang="ko-KR" altLang="en-US" sz="1000" dirty="0">
              <a:solidFill>
                <a:srgbClr val="439CC9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33" name="직선 연결선 32"/>
          <p:cNvCxnSpPr/>
          <p:nvPr/>
        </p:nvCxnSpPr>
        <p:spPr>
          <a:xfrm>
            <a:off x="1547664" y="764704"/>
            <a:ext cx="0" cy="540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/>
          <p:nvPr/>
        </p:nvCxnSpPr>
        <p:spPr>
          <a:xfrm rot="16200000">
            <a:off x="4572000" y="-3807296"/>
            <a:ext cx="0" cy="9144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그룹 38"/>
          <p:cNvGrpSpPr/>
          <p:nvPr/>
        </p:nvGrpSpPr>
        <p:grpSpPr>
          <a:xfrm>
            <a:off x="6696744" y="4221088"/>
            <a:ext cx="2339752" cy="1944216"/>
            <a:chOff x="7271792" y="4509120"/>
            <a:chExt cx="1872208" cy="1656184"/>
          </a:xfrm>
        </p:grpSpPr>
        <p:pic>
          <p:nvPicPr>
            <p:cNvPr id="4098" name="Picture 2" descr="C:\Documents and Settings\xp\바탕 화면\무료이미지\바이럴마케팅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47872" y="4509120"/>
              <a:ext cx="1796128" cy="1571612"/>
            </a:xfrm>
            <a:prstGeom prst="rect">
              <a:avLst/>
            </a:prstGeom>
            <a:noFill/>
          </p:spPr>
        </p:pic>
        <p:sp>
          <p:nvSpPr>
            <p:cNvPr id="38" name="직사각형 37"/>
            <p:cNvSpPr/>
            <p:nvPr/>
          </p:nvSpPr>
          <p:spPr>
            <a:xfrm>
              <a:off x="7271792" y="4509120"/>
              <a:ext cx="1872208" cy="1656184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3" name="타원 42"/>
          <p:cNvSpPr/>
          <p:nvPr/>
        </p:nvSpPr>
        <p:spPr>
          <a:xfrm>
            <a:off x="1115616" y="908720"/>
            <a:ext cx="540000" cy="540000"/>
          </a:xfrm>
          <a:prstGeom prst="ellipse">
            <a:avLst/>
          </a:prstGeom>
          <a:solidFill>
            <a:srgbClr val="439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TextBox 43"/>
          <p:cNvSpPr txBox="1"/>
          <p:nvPr/>
        </p:nvSpPr>
        <p:spPr>
          <a:xfrm>
            <a:off x="1043608" y="87682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01</a:t>
            </a:r>
            <a:endParaRPr lang="ko-KR" altLang="en-US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5" name="타원 44"/>
          <p:cNvSpPr/>
          <p:nvPr/>
        </p:nvSpPr>
        <p:spPr>
          <a:xfrm>
            <a:off x="1115616" y="1808880"/>
            <a:ext cx="540000" cy="540000"/>
          </a:xfrm>
          <a:prstGeom prst="ellipse">
            <a:avLst/>
          </a:prstGeom>
          <a:solidFill>
            <a:srgbClr val="439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TextBox 45"/>
          <p:cNvSpPr txBox="1"/>
          <p:nvPr/>
        </p:nvSpPr>
        <p:spPr>
          <a:xfrm>
            <a:off x="1043608" y="17769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02</a:t>
            </a:r>
            <a:endParaRPr lang="ko-KR" altLang="en-US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7" name="타원 46"/>
          <p:cNvSpPr/>
          <p:nvPr/>
        </p:nvSpPr>
        <p:spPr>
          <a:xfrm>
            <a:off x="1115616" y="2744984"/>
            <a:ext cx="540000" cy="540000"/>
          </a:xfrm>
          <a:prstGeom prst="ellipse">
            <a:avLst/>
          </a:prstGeom>
          <a:solidFill>
            <a:srgbClr val="439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TextBox 47"/>
          <p:cNvSpPr txBox="1"/>
          <p:nvPr/>
        </p:nvSpPr>
        <p:spPr>
          <a:xfrm>
            <a:off x="1043608" y="2713085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03</a:t>
            </a:r>
            <a:endParaRPr lang="ko-KR" altLang="en-US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9" name="타원 48"/>
          <p:cNvSpPr/>
          <p:nvPr/>
        </p:nvSpPr>
        <p:spPr>
          <a:xfrm>
            <a:off x="1115616" y="3609080"/>
            <a:ext cx="540000" cy="540000"/>
          </a:xfrm>
          <a:prstGeom prst="ellipse">
            <a:avLst/>
          </a:prstGeom>
          <a:solidFill>
            <a:srgbClr val="439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TextBox 49"/>
          <p:cNvSpPr txBox="1"/>
          <p:nvPr/>
        </p:nvSpPr>
        <p:spPr>
          <a:xfrm>
            <a:off x="1043608" y="35771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04</a:t>
            </a:r>
            <a:endParaRPr lang="ko-KR" altLang="en-US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51" name="타원 50"/>
          <p:cNvSpPr/>
          <p:nvPr/>
        </p:nvSpPr>
        <p:spPr>
          <a:xfrm>
            <a:off x="1115616" y="4545184"/>
            <a:ext cx="540000" cy="540000"/>
          </a:xfrm>
          <a:prstGeom prst="ellipse">
            <a:avLst/>
          </a:prstGeom>
          <a:solidFill>
            <a:srgbClr val="439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TextBox 51"/>
          <p:cNvSpPr txBox="1"/>
          <p:nvPr/>
        </p:nvSpPr>
        <p:spPr>
          <a:xfrm>
            <a:off x="1043608" y="4513285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05</a:t>
            </a:r>
            <a:endParaRPr lang="ko-KR" altLang="en-US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53" name="타원 52"/>
          <p:cNvSpPr/>
          <p:nvPr/>
        </p:nvSpPr>
        <p:spPr>
          <a:xfrm>
            <a:off x="1115616" y="5481288"/>
            <a:ext cx="540000" cy="540000"/>
          </a:xfrm>
          <a:prstGeom prst="ellipse">
            <a:avLst/>
          </a:prstGeom>
          <a:solidFill>
            <a:srgbClr val="439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TextBox 53"/>
          <p:cNvSpPr txBox="1"/>
          <p:nvPr/>
        </p:nvSpPr>
        <p:spPr>
          <a:xfrm>
            <a:off x="1043608" y="544938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06</a:t>
            </a:r>
            <a:endParaRPr lang="ko-KR" altLang="en-US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8" name="직사각형 67"/>
          <p:cNvSpPr/>
          <p:nvPr/>
        </p:nvSpPr>
        <p:spPr>
          <a:xfrm>
            <a:off x="12134679" y="-944438"/>
            <a:ext cx="1857372" cy="373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b="1" dirty="0" smtClean="0">
                <a:latin typeface="+mn-ea"/>
              </a:rPr>
              <a:t>       </a:t>
            </a:r>
            <a:endParaRPr lang="ko-KR" altLang="en-US" sz="14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763688" y="1010204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광고주 업종에 따른 효과적인 </a:t>
            </a:r>
            <a:r>
              <a:rPr lang="ko-KR" altLang="en-US" sz="1400" b="1" dirty="0" err="1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블로그</a:t>
            </a:r>
            <a:r>
              <a:rPr lang="ko-KR" altLang="en-US" sz="1400" b="1" dirty="0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 운영계획 수립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763688" y="1897087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차후 </a:t>
            </a:r>
            <a:r>
              <a:rPr lang="ko-KR" alt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블로그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인계시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편리성을 위한 </a:t>
            </a:r>
            <a:r>
              <a:rPr lang="ko-KR" altLang="en-US" sz="1400" b="1" dirty="0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광고주 본인명의 </a:t>
            </a:r>
            <a:r>
              <a:rPr lang="ko-KR" altLang="en-US" sz="1400" b="1" dirty="0" err="1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블로그</a:t>
            </a:r>
            <a:r>
              <a:rPr lang="ko-KR" altLang="en-US" sz="1400" b="1" dirty="0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 개설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763688" y="2838258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블로그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400" b="1" dirty="0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디자인제작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및 </a:t>
            </a:r>
            <a:r>
              <a:rPr lang="ko-KR" altLang="en-US" sz="1400" b="1" dirty="0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유입 키워드 산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출 </a:t>
            </a:r>
            <a:r>
              <a:rPr lang="en-US" altLang="ko-KR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광고주 업종 관련 키워드</a:t>
            </a:r>
            <a:r>
              <a:rPr lang="en-US" altLang="ko-KR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endParaRPr lang="ko-KR" altLang="en-US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763688" y="3695766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디자인 적용 및 카테고리제작 완료 </a:t>
            </a:r>
            <a:r>
              <a:rPr lang="en-US" altLang="ko-KR" sz="1400" b="1" dirty="0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400" b="1" dirty="0" err="1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포스팅</a:t>
            </a:r>
            <a:r>
              <a:rPr lang="ko-KR" altLang="en-US" sz="1400" b="1" dirty="0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 업데이트 진행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763688" y="4631870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꾸준한 </a:t>
            </a:r>
            <a:r>
              <a:rPr lang="ko-KR" altLang="en-US" sz="1400" b="1" dirty="0" err="1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포스팅으로</a:t>
            </a:r>
            <a:r>
              <a:rPr lang="ko-KR" altLang="en-US" sz="1400" b="1" dirty="0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 방문자 유입증대 및 </a:t>
            </a:r>
            <a:r>
              <a:rPr lang="ko-KR" altLang="en-US" sz="1400" b="1" dirty="0" err="1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블로그</a:t>
            </a:r>
            <a:r>
              <a:rPr lang="ko-KR" altLang="en-US" sz="1400" b="1" dirty="0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 활성화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763688" y="5572139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블로그를</a:t>
            </a:r>
            <a:r>
              <a:rPr lang="ko-KR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 통한 </a:t>
            </a:r>
            <a:r>
              <a:rPr lang="ko-KR" altLang="en-US" sz="1400" b="1" dirty="0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홈페이지 유입증대 및 문의상담</a:t>
            </a:r>
            <a:r>
              <a:rPr lang="en-US" altLang="ko-KR" sz="1400" b="1" dirty="0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400" b="1" dirty="0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매출 증가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3"/>
          <p:cNvGrpSpPr/>
          <p:nvPr/>
        </p:nvGrpSpPr>
        <p:grpSpPr>
          <a:xfrm>
            <a:off x="0" y="6250576"/>
            <a:ext cx="9144000" cy="500066"/>
            <a:chOff x="0" y="6286520"/>
            <a:chExt cx="9144000" cy="500066"/>
          </a:xfrm>
        </p:grpSpPr>
        <p:sp>
          <p:nvSpPr>
            <p:cNvPr id="15" name="직사각형 14"/>
            <p:cNvSpPr/>
            <p:nvPr/>
          </p:nvSpPr>
          <p:spPr>
            <a:xfrm>
              <a:off x="0" y="6286520"/>
              <a:ext cx="9144000" cy="500066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5143504" y="6286520"/>
              <a:ext cx="4000496" cy="500066"/>
            </a:xfrm>
            <a:prstGeom prst="rect">
              <a:avLst/>
            </a:prstGeom>
            <a:solidFill>
              <a:srgbClr val="0070C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MARKETING  </a:t>
              </a:r>
              <a:r>
                <a:rPr lang="en-US" smtClean="0"/>
                <a:t>PARTNER  </a:t>
              </a:r>
              <a:r>
                <a:rPr lang="en-US" b="1" smtClean="0">
                  <a:solidFill>
                    <a:srgbClr val="0070C0"/>
                  </a:solidFill>
                </a:rPr>
                <a:t>IC</a:t>
              </a:r>
              <a:endParaRPr lang="ko-KR" altLang="en-US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25" name="직사각형 24"/>
          <p:cNvSpPr/>
          <p:nvPr/>
        </p:nvSpPr>
        <p:spPr>
          <a:xfrm>
            <a:off x="0" y="116632"/>
            <a:ext cx="251520" cy="64807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73180" y="292547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err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블로그관리</a:t>
            </a:r>
            <a:r>
              <a:rPr lang="ko-KR" altLang="en-US" sz="2000" b="1" dirty="0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 전</a:t>
            </a:r>
            <a:r>
              <a:rPr lang="en-US" altLang="ko-KR" sz="2000" b="1" dirty="0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sz="2000" b="1" dirty="0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후</a:t>
            </a:r>
            <a:endParaRPr lang="ko-KR" altLang="en-US" sz="1600" b="1" dirty="0">
              <a:solidFill>
                <a:srgbClr val="439CC9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35" name="직선 연결선 34"/>
          <p:cNvCxnSpPr/>
          <p:nvPr/>
        </p:nvCxnSpPr>
        <p:spPr>
          <a:xfrm rot="16200000">
            <a:off x="4572000" y="-3807296"/>
            <a:ext cx="0" cy="9144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직사각형 67"/>
          <p:cNvSpPr/>
          <p:nvPr/>
        </p:nvSpPr>
        <p:spPr>
          <a:xfrm>
            <a:off x="12134679" y="-944438"/>
            <a:ext cx="1857372" cy="373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b="1" dirty="0" smtClean="0">
                <a:latin typeface="+mn-ea"/>
              </a:rPr>
              <a:t>       </a:t>
            </a:r>
            <a:endParaRPr lang="ko-KR" altLang="en-US" sz="1400" b="1" dirty="0">
              <a:solidFill>
                <a:srgbClr val="C00000"/>
              </a:solidFill>
              <a:latin typeface="+mn-ea"/>
            </a:endParaRPr>
          </a:p>
        </p:txBody>
      </p:sp>
      <p:pic>
        <p:nvPicPr>
          <p:cNvPr id="36" name="Picture 12" descr="C:\Documents and Settings\user\바탕 화면\20120823_13380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0724" y="1161207"/>
            <a:ext cx="4703022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13" descr="C:\Documents and Settings\user\바탕 화면\20120823_13385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354" y="1235638"/>
            <a:ext cx="3816848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" name="타원 59"/>
          <p:cNvSpPr/>
          <p:nvPr/>
        </p:nvSpPr>
        <p:spPr>
          <a:xfrm>
            <a:off x="92834" y="947606"/>
            <a:ext cx="612000" cy="612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TextBox 60"/>
          <p:cNvSpPr txBox="1"/>
          <p:nvPr/>
        </p:nvSpPr>
        <p:spPr>
          <a:xfrm>
            <a:off x="45689" y="987715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전</a:t>
            </a:r>
            <a:endParaRPr lang="ko-KR" altLang="en-US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2" name="타원 61"/>
          <p:cNvSpPr/>
          <p:nvPr/>
        </p:nvSpPr>
        <p:spPr>
          <a:xfrm>
            <a:off x="4053274" y="873175"/>
            <a:ext cx="612000" cy="612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TextBox 62"/>
          <p:cNvSpPr txBox="1"/>
          <p:nvPr/>
        </p:nvSpPr>
        <p:spPr>
          <a:xfrm>
            <a:off x="4006129" y="91328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후</a:t>
            </a:r>
            <a:endParaRPr lang="ko-KR" altLang="en-US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499992" y="5241974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상단 배경 디자인 제작</a:t>
            </a:r>
            <a:endParaRPr lang="en-US" altLang="ko-KR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프로필 디자인 및 </a:t>
            </a:r>
            <a:r>
              <a:rPr lang="ko-KR" altLang="en-US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위젯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 디자인 제작</a:t>
            </a:r>
            <a:endParaRPr lang="en-US" altLang="ko-KR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업체의 특성이 드러나는 디자인 제작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60040" y="5246538"/>
            <a:ext cx="3131840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네이버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 기본 스킨배경 사용</a:t>
            </a:r>
            <a:endParaRPr lang="en-US" altLang="ko-KR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업체의 성격이 한눈에 보이지 않음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3"/>
          <p:cNvGrpSpPr/>
          <p:nvPr/>
        </p:nvGrpSpPr>
        <p:grpSpPr>
          <a:xfrm>
            <a:off x="0" y="6250576"/>
            <a:ext cx="9144000" cy="500066"/>
            <a:chOff x="0" y="6286520"/>
            <a:chExt cx="9144000" cy="500066"/>
          </a:xfrm>
        </p:grpSpPr>
        <p:sp>
          <p:nvSpPr>
            <p:cNvPr id="15" name="직사각형 14"/>
            <p:cNvSpPr/>
            <p:nvPr/>
          </p:nvSpPr>
          <p:spPr>
            <a:xfrm>
              <a:off x="0" y="6286520"/>
              <a:ext cx="9144000" cy="500066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5143504" y="6286520"/>
              <a:ext cx="4000496" cy="500066"/>
            </a:xfrm>
            <a:prstGeom prst="rect">
              <a:avLst/>
            </a:prstGeom>
            <a:solidFill>
              <a:srgbClr val="0070C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MARKETING  </a:t>
              </a:r>
              <a:r>
                <a:rPr lang="en-US" smtClean="0"/>
                <a:t>PARTNER  </a:t>
              </a:r>
              <a:r>
                <a:rPr lang="en-US" b="1" smtClean="0">
                  <a:solidFill>
                    <a:srgbClr val="0070C0"/>
                  </a:solidFill>
                </a:rPr>
                <a:t>IC</a:t>
              </a:r>
              <a:endParaRPr lang="ko-KR" altLang="en-US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25" name="직사각형 24"/>
          <p:cNvSpPr/>
          <p:nvPr/>
        </p:nvSpPr>
        <p:spPr>
          <a:xfrm>
            <a:off x="0" y="116632"/>
            <a:ext cx="251520" cy="64807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73180" y="292547"/>
            <a:ext cx="3866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IC</a:t>
            </a:r>
            <a:r>
              <a:rPr lang="ko-KR" altLang="en-US" sz="1600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컴즈</a:t>
            </a:r>
            <a:r>
              <a:rPr lang="ko-KR" altLang="en-US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상품소개</a:t>
            </a:r>
            <a:r>
              <a:rPr lang="en-US" altLang="ko-KR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1[</a:t>
            </a:r>
            <a:r>
              <a:rPr lang="ko-KR" altLang="en-US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공식블로그관리</a:t>
            </a:r>
            <a:r>
              <a:rPr lang="en-US" altLang="ko-KR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]</a:t>
            </a:r>
            <a:endParaRPr lang="ko-KR" altLang="en-US" sz="1600" b="1" dirty="0">
              <a:solidFill>
                <a:srgbClr val="439CC9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35" name="직선 연결선 34"/>
          <p:cNvCxnSpPr/>
          <p:nvPr/>
        </p:nvCxnSpPr>
        <p:spPr>
          <a:xfrm rot="16200000">
            <a:off x="4572000" y="-3807296"/>
            <a:ext cx="0" cy="9144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043608" y="87682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01</a:t>
            </a:r>
            <a:endParaRPr lang="ko-KR" altLang="en-US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8" name="직사각형 67"/>
          <p:cNvSpPr/>
          <p:nvPr/>
        </p:nvSpPr>
        <p:spPr>
          <a:xfrm>
            <a:off x="12134679" y="-944438"/>
            <a:ext cx="1857372" cy="373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b="1" dirty="0" smtClean="0">
                <a:latin typeface="+mn-ea"/>
              </a:rPr>
              <a:t>       </a:t>
            </a:r>
            <a:endParaRPr lang="ko-KR" altLang="en-US" sz="1400" b="1" dirty="0">
              <a:solidFill>
                <a:srgbClr val="C00000"/>
              </a:solidFill>
              <a:latin typeface="+mn-ea"/>
            </a:endParaRPr>
          </a:p>
        </p:txBody>
      </p:sp>
      <p:pic>
        <p:nvPicPr>
          <p:cNvPr id="4098" name="Picture 2" descr="C:\Documents and Settings\user\바탕 화면\무제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862" y="908720"/>
            <a:ext cx="8810626" cy="3672408"/>
          </a:xfrm>
          <a:prstGeom prst="rect">
            <a:avLst/>
          </a:prstGeom>
          <a:noFill/>
        </p:spPr>
      </p:pic>
      <p:sp>
        <p:nvSpPr>
          <p:cNvPr id="38" name="직사각형 37"/>
          <p:cNvSpPr/>
          <p:nvPr/>
        </p:nvSpPr>
        <p:spPr>
          <a:xfrm flipH="1">
            <a:off x="766209" y="5023809"/>
            <a:ext cx="144016" cy="144016"/>
          </a:xfrm>
          <a:prstGeom prst="rect">
            <a:avLst/>
          </a:prstGeom>
          <a:noFill/>
          <a:ln w="38100">
            <a:solidFill>
              <a:srgbClr val="159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 flipH="1">
            <a:off x="766209" y="5508120"/>
            <a:ext cx="144016" cy="144016"/>
          </a:xfrm>
          <a:prstGeom prst="rect">
            <a:avLst/>
          </a:prstGeom>
          <a:noFill/>
          <a:ln w="38100">
            <a:solidFill>
              <a:srgbClr val="159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TextBox 40"/>
          <p:cNvSpPr txBox="1"/>
          <p:nvPr/>
        </p:nvSpPr>
        <p:spPr>
          <a:xfrm>
            <a:off x="971600" y="4930535"/>
            <a:ext cx="4320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일반 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40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만원 상품 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3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개월 </a:t>
            </a:r>
            <a:r>
              <a:rPr lang="ko-KR" alt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계약시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 디자인제작비용 무료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71600" y="5425479"/>
            <a:ext cx="4320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VIP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회원 상품 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3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개월 </a:t>
            </a:r>
            <a:r>
              <a:rPr lang="ko-KR" alt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계약시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10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만원 추가 할인 혜택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23"/>
          <p:cNvGrpSpPr/>
          <p:nvPr/>
        </p:nvGrpSpPr>
        <p:grpSpPr>
          <a:xfrm>
            <a:off x="0" y="6250576"/>
            <a:ext cx="9144000" cy="500066"/>
            <a:chOff x="0" y="6286520"/>
            <a:chExt cx="9144000" cy="500066"/>
          </a:xfrm>
        </p:grpSpPr>
        <p:sp>
          <p:nvSpPr>
            <p:cNvPr id="5" name="직사각형 4"/>
            <p:cNvSpPr/>
            <p:nvPr/>
          </p:nvSpPr>
          <p:spPr>
            <a:xfrm>
              <a:off x="0" y="6286520"/>
              <a:ext cx="9144000" cy="500066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5143504" y="6286520"/>
              <a:ext cx="4000496" cy="500066"/>
            </a:xfrm>
            <a:prstGeom prst="rect">
              <a:avLst/>
            </a:prstGeom>
            <a:solidFill>
              <a:srgbClr val="0070C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MARKETING  </a:t>
              </a:r>
              <a:r>
                <a:rPr lang="en-US" smtClean="0"/>
                <a:t>PARTNER  </a:t>
              </a:r>
              <a:r>
                <a:rPr lang="en-US" b="1" smtClean="0">
                  <a:solidFill>
                    <a:srgbClr val="0070C0"/>
                  </a:solidFill>
                </a:rPr>
                <a:t>IC</a:t>
              </a:r>
              <a:endParaRPr lang="ko-KR" altLang="en-US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7" name="직사각형 6"/>
          <p:cNvSpPr/>
          <p:nvPr/>
        </p:nvSpPr>
        <p:spPr>
          <a:xfrm>
            <a:off x="0" y="116632"/>
            <a:ext cx="251520" cy="64807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73180" y="292547"/>
            <a:ext cx="3938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IC</a:t>
            </a:r>
            <a:r>
              <a:rPr lang="ko-KR" altLang="en-US" sz="1600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컴즈</a:t>
            </a:r>
            <a:r>
              <a:rPr lang="ko-KR" altLang="en-US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상품소개</a:t>
            </a:r>
            <a:r>
              <a:rPr lang="en-US" altLang="ko-KR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2[</a:t>
            </a:r>
            <a:r>
              <a:rPr lang="ko-KR" altLang="en-US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블로그상위노출</a:t>
            </a:r>
            <a:r>
              <a:rPr lang="en-US" altLang="ko-KR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]</a:t>
            </a:r>
            <a:endParaRPr lang="ko-KR" altLang="en-US" sz="1600" b="1" dirty="0">
              <a:solidFill>
                <a:srgbClr val="439CC9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 rot="16200000">
            <a:off x="4572000" y="-3807296"/>
            <a:ext cx="0" cy="9144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7504" y="836712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※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블로그 상위노출</a:t>
            </a:r>
            <a:endParaRPr lang="en-US" altLang="ko-KR" sz="1600" b="1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-&gt; 5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위내 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개월 순위보장 유지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키워드에 따라 견적 차이 발생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ko-KR" altLang="en-US" sz="16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80" y="1556792"/>
            <a:ext cx="6320954" cy="3150160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1403648" y="3933056"/>
            <a:ext cx="5184576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8097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23"/>
          <p:cNvGrpSpPr/>
          <p:nvPr/>
        </p:nvGrpSpPr>
        <p:grpSpPr>
          <a:xfrm>
            <a:off x="0" y="6250576"/>
            <a:ext cx="9144000" cy="500066"/>
            <a:chOff x="0" y="6286520"/>
            <a:chExt cx="9144000" cy="500066"/>
          </a:xfrm>
        </p:grpSpPr>
        <p:sp>
          <p:nvSpPr>
            <p:cNvPr id="5" name="직사각형 4"/>
            <p:cNvSpPr/>
            <p:nvPr/>
          </p:nvSpPr>
          <p:spPr>
            <a:xfrm>
              <a:off x="0" y="6286520"/>
              <a:ext cx="9144000" cy="500066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5143504" y="6286520"/>
              <a:ext cx="4000496" cy="500066"/>
            </a:xfrm>
            <a:prstGeom prst="rect">
              <a:avLst/>
            </a:prstGeom>
            <a:solidFill>
              <a:srgbClr val="0070C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MARKETING  </a:t>
              </a:r>
              <a:r>
                <a:rPr lang="en-US" smtClean="0"/>
                <a:t>PARTNER  </a:t>
              </a:r>
              <a:r>
                <a:rPr lang="en-US" b="1" smtClean="0">
                  <a:solidFill>
                    <a:srgbClr val="0070C0"/>
                  </a:solidFill>
                </a:rPr>
                <a:t>IC</a:t>
              </a:r>
              <a:endParaRPr lang="ko-KR" altLang="en-US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7" name="직사각형 6"/>
          <p:cNvSpPr/>
          <p:nvPr/>
        </p:nvSpPr>
        <p:spPr>
          <a:xfrm>
            <a:off x="0" y="116632"/>
            <a:ext cx="251520" cy="64807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73180" y="292547"/>
            <a:ext cx="4010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IC</a:t>
            </a:r>
            <a:r>
              <a:rPr lang="ko-KR" altLang="en-US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컴즈</a:t>
            </a:r>
            <a:r>
              <a:rPr lang="ko-KR" altLang="en-US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상품소개</a:t>
            </a:r>
            <a:r>
              <a:rPr lang="en-US" altLang="ko-KR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3[</a:t>
            </a:r>
            <a:r>
              <a:rPr lang="ko-KR" altLang="en-US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지식인상위노출</a:t>
            </a:r>
            <a:r>
              <a:rPr lang="en-US" altLang="ko-KR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]</a:t>
            </a:r>
            <a:endParaRPr lang="ko-KR" altLang="en-US" sz="1600" b="1" dirty="0">
              <a:solidFill>
                <a:srgbClr val="439CC9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 rot="16200000">
            <a:off x="4572000" y="-3807296"/>
            <a:ext cx="0" cy="9144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7504" y="836712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※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지식인 상위노출</a:t>
            </a:r>
            <a:endParaRPr lang="en-US" altLang="ko-KR" sz="1600" b="1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-&gt; 5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위내 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개월 순위보장 유지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키워드에 따라 견적 차이 발생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ko-KR" altLang="en-US" sz="16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70" y="1696860"/>
            <a:ext cx="6811293" cy="3477464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1475655" y="4293096"/>
            <a:ext cx="5567207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6890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27" y="1507809"/>
            <a:ext cx="6656687" cy="3342878"/>
          </a:xfrm>
          <a:prstGeom prst="rect">
            <a:avLst/>
          </a:prstGeom>
        </p:spPr>
      </p:pic>
      <p:grpSp>
        <p:nvGrpSpPr>
          <p:cNvPr id="4" name="그룹 23"/>
          <p:cNvGrpSpPr/>
          <p:nvPr/>
        </p:nvGrpSpPr>
        <p:grpSpPr>
          <a:xfrm>
            <a:off x="0" y="6250576"/>
            <a:ext cx="9144000" cy="500066"/>
            <a:chOff x="0" y="6286520"/>
            <a:chExt cx="9144000" cy="500066"/>
          </a:xfrm>
        </p:grpSpPr>
        <p:sp>
          <p:nvSpPr>
            <p:cNvPr id="5" name="직사각형 4"/>
            <p:cNvSpPr/>
            <p:nvPr/>
          </p:nvSpPr>
          <p:spPr>
            <a:xfrm>
              <a:off x="0" y="6286520"/>
              <a:ext cx="9144000" cy="500066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5143504" y="6286520"/>
              <a:ext cx="4000496" cy="500066"/>
            </a:xfrm>
            <a:prstGeom prst="rect">
              <a:avLst/>
            </a:prstGeom>
            <a:solidFill>
              <a:srgbClr val="0070C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MARKETING  </a:t>
              </a:r>
              <a:r>
                <a:rPr lang="en-US" smtClean="0"/>
                <a:t>PARTNER  </a:t>
              </a:r>
              <a:r>
                <a:rPr lang="en-US" b="1" smtClean="0">
                  <a:solidFill>
                    <a:srgbClr val="0070C0"/>
                  </a:solidFill>
                </a:rPr>
                <a:t>IC</a:t>
              </a:r>
              <a:endParaRPr lang="ko-KR" altLang="en-US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7" name="직사각형 6"/>
          <p:cNvSpPr/>
          <p:nvPr/>
        </p:nvSpPr>
        <p:spPr>
          <a:xfrm>
            <a:off x="0" y="116632"/>
            <a:ext cx="251520" cy="64807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73180" y="292547"/>
            <a:ext cx="3938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IC</a:t>
            </a:r>
            <a:r>
              <a:rPr lang="ko-KR" altLang="en-US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컴즈 </a:t>
            </a:r>
            <a:r>
              <a:rPr lang="ko-KR" altLang="en-US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상품소개</a:t>
            </a:r>
            <a:r>
              <a:rPr lang="en-US" altLang="ko-KR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4[</a:t>
            </a:r>
            <a:r>
              <a:rPr lang="ko-KR" altLang="en-US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웹문서상위노출</a:t>
            </a:r>
            <a:r>
              <a:rPr lang="en-US" altLang="ko-KR" sz="2000" b="1" smtClean="0">
                <a:solidFill>
                  <a:srgbClr val="439CC9"/>
                </a:solidFill>
                <a:latin typeface="휴먼모음T" pitchFamily="18" charset="-127"/>
                <a:ea typeface="휴먼모음T" pitchFamily="18" charset="-127"/>
              </a:rPr>
              <a:t>]</a:t>
            </a:r>
            <a:endParaRPr lang="ko-KR" altLang="en-US" sz="1600" b="1" dirty="0">
              <a:solidFill>
                <a:srgbClr val="439CC9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 rot="16200000">
            <a:off x="4572000" y="-3807296"/>
            <a:ext cx="0" cy="9144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7504" y="836712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※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웹문서 상위노출</a:t>
            </a:r>
            <a:endParaRPr lang="en-US" altLang="ko-KR" sz="1600" b="1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-&gt; 5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위내 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개월 순위보장 유지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ko-KR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키워드에 따라 견적 차이 발생</a:t>
            </a:r>
            <a:r>
              <a:rPr lang="en-US" altLang="ko-KR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ko-KR" altLang="en-US" sz="16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403648" y="4052799"/>
            <a:ext cx="5567207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6385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591</Words>
  <Application>Microsoft Office PowerPoint</Application>
  <PresentationFormat>화면 슬라이드 쇼(4:3)</PresentationFormat>
  <Paragraphs>121</Paragraphs>
  <Slides>13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21" baseType="lpstr">
      <vt:lpstr>나눔고딕 ExtraBold</vt:lpstr>
      <vt:lpstr>HY울릉도B</vt:lpstr>
      <vt:lpstr>Arial</vt:lpstr>
      <vt:lpstr>나눔고딕</vt:lpstr>
      <vt:lpstr>맑은 고딕</vt:lpstr>
      <vt:lpstr>HY강B</vt:lpstr>
      <vt:lpstr>휴먼모음T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Computer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sim</cp:lastModifiedBy>
  <cp:revision>187</cp:revision>
  <dcterms:created xsi:type="dcterms:W3CDTF">2011-11-24T04:36:21Z</dcterms:created>
  <dcterms:modified xsi:type="dcterms:W3CDTF">2014-12-04T01:58:02Z</dcterms:modified>
</cp:coreProperties>
</file>